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85" r:id="rId2"/>
    <p:sldId id="286" r:id="rId3"/>
    <p:sldId id="301" r:id="rId4"/>
    <p:sldId id="302" r:id="rId5"/>
    <p:sldId id="298" r:id="rId6"/>
    <p:sldId id="290" r:id="rId7"/>
    <p:sldId id="299" r:id="rId8"/>
    <p:sldId id="300" r:id="rId9"/>
    <p:sldId id="267" r:id="rId10"/>
    <p:sldId id="269" r:id="rId11"/>
    <p:sldId id="270" r:id="rId12"/>
    <p:sldId id="268" r:id="rId13"/>
    <p:sldId id="259" r:id="rId14"/>
    <p:sldId id="260" r:id="rId15"/>
    <p:sldId id="261" r:id="rId16"/>
    <p:sldId id="262" r:id="rId17"/>
    <p:sldId id="263" r:id="rId18"/>
    <p:sldId id="264" r:id="rId19"/>
    <p:sldId id="265" r:id="rId20"/>
    <p:sldId id="293" r:id="rId21"/>
    <p:sldId id="297" r:id="rId22"/>
    <p:sldId id="294" r:id="rId23"/>
    <p:sldId id="303" r:id="rId24"/>
    <p:sldId id="295" r:id="rId25"/>
    <p:sldId id="283" r:id="rId26"/>
    <p:sldId id="284" r:id="rId27"/>
    <p:sldId id="291" r:id="rId28"/>
    <p:sldId id="292" r:id="rId2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8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DA9E1"/>
    <a:srgbClr val="0417A2"/>
    <a:srgbClr val="034EA2"/>
    <a:srgbClr val="B8B8B8"/>
    <a:srgbClr val="E3E3E3"/>
    <a:srgbClr val="6B6B6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568" autoAdjust="0"/>
    <p:restoredTop sz="86146" autoAdjust="0"/>
  </p:normalViewPr>
  <p:slideViewPr>
    <p:cSldViewPr snapToGrid="0">
      <p:cViewPr varScale="1">
        <p:scale>
          <a:sx n="85" d="100"/>
          <a:sy n="85" d="100"/>
        </p:scale>
        <p:origin x="126" y="150"/>
      </p:cViewPr>
      <p:guideLst>
        <p:guide pos="3840"/>
        <p:guide orient="horz" pos="2183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B4B65A-1002-4963-904E-A5AC5F7D068B}" type="datetimeFigureOut">
              <a:rPr lang="ko-KR" altLang="en-US" smtClean="0"/>
              <a:t>2022-08-19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CDC412-6BFC-4013-A44F-AEEEB8E252F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121936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CDC412-6BFC-4013-A44F-AEEEB8E252F8}" type="slidenum">
              <a:rPr lang="ko-KR" altLang="en-US" smtClean="0"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890027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CDC412-6BFC-4013-A44F-AEEEB8E252F8}" type="slidenum">
              <a:rPr lang="ko-KR" altLang="en-US" smtClean="0"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636344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CDC412-6BFC-4013-A44F-AEEEB8E252F8}" type="slidenum">
              <a:rPr lang="ko-KR" altLang="en-US" smtClean="0"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358968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CDC412-6BFC-4013-A44F-AEEEB8E252F8}" type="slidenum">
              <a:rPr lang="ko-KR" altLang="en-US" smtClean="0"/>
              <a:t>20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090866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CDC412-6BFC-4013-A44F-AEEEB8E252F8}" type="slidenum">
              <a:rPr lang="ko-KR" altLang="en-US" smtClean="0"/>
              <a:t>21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361218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CDC412-6BFC-4013-A44F-AEEEB8E252F8}" type="slidenum">
              <a:rPr lang="ko-KR" altLang="en-US" smtClean="0"/>
              <a:t>22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190044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CDC412-6BFC-4013-A44F-AEEEB8E252F8}" type="slidenum">
              <a:rPr lang="ko-KR" altLang="en-US" smtClean="0"/>
              <a:t>23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773644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CDC412-6BFC-4013-A44F-AEEEB8E252F8}" type="slidenum">
              <a:rPr lang="ko-KR" altLang="en-US" smtClean="0"/>
              <a:t>24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550354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5E021B-51AE-43EE-BF77-A2A28A9E3698}" type="datetime1">
              <a:rPr lang="ko-KR" altLang="en-US" smtClean="0"/>
              <a:t>2022-08-19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D464A-C4DD-4E04-AB5D-95B31C8BBD9A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987902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5911F-3DD6-493D-80B7-6BD4F740C4FB}" type="datetime1">
              <a:rPr lang="ko-KR" altLang="en-US" smtClean="0"/>
              <a:t>2022-08-19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D464A-C4DD-4E04-AB5D-95B31C8BBD9A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180500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E0F676-BF13-4FDC-965D-267D3054C4BB}" type="datetime1">
              <a:rPr lang="ko-KR" altLang="en-US" smtClean="0"/>
              <a:t>2022-08-19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D464A-C4DD-4E04-AB5D-95B31C8BBD9A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726325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D0435F-C79A-47CA-BD83-399C233CD8A4}" type="datetime1">
              <a:rPr lang="ko-KR" altLang="en-US" smtClean="0"/>
              <a:t>2022-08-19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D464A-C4DD-4E04-AB5D-95B31C8BBD9A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61472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15BCB-2F39-4BB9-9B1A-126C8F218456}" type="datetime1">
              <a:rPr lang="ko-KR" altLang="en-US" smtClean="0"/>
              <a:t>2022-08-19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D464A-C4DD-4E04-AB5D-95B31C8BBD9A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579043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3DFB6-7E02-42A3-9055-7B091B3A6569}" type="datetime1">
              <a:rPr lang="ko-KR" altLang="en-US" smtClean="0"/>
              <a:t>2022-08-19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D464A-C4DD-4E04-AB5D-95B31C8BBD9A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890608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A45B4-221D-41AC-AE35-6CA54FCB8DE0}" type="datetime1">
              <a:rPr lang="ko-KR" altLang="en-US" smtClean="0"/>
              <a:t>2022-08-19</a:t>
            </a:fld>
            <a:endParaRPr lang="ko-KR" alt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D464A-C4DD-4E04-AB5D-95B31C8BBD9A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310144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7E1DEE-9F78-4B4F-A043-AE4EE85E83ED}" type="datetime1">
              <a:rPr lang="ko-KR" altLang="en-US" smtClean="0"/>
              <a:t>2022-08-19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D464A-C4DD-4E04-AB5D-95B31C8BBD9A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908977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77F53B-1CC4-4FB6-902C-52465C117319}" type="datetime1">
              <a:rPr lang="ko-KR" altLang="en-US" smtClean="0"/>
              <a:t>2022-08-19</a:t>
            </a:fld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D464A-C4DD-4E04-AB5D-95B31C8BBD9A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758213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BD2D9-8E86-436A-991D-C3E8DF72BD63}" type="datetime1">
              <a:rPr lang="ko-KR" altLang="en-US" smtClean="0"/>
              <a:t>2022-08-19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D464A-C4DD-4E04-AB5D-95B31C8BBD9A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478053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0735A-3EB0-4A8D-BAC5-EC30C49DB06C}" type="datetime1">
              <a:rPr lang="ko-KR" altLang="en-US" smtClean="0"/>
              <a:t>2022-08-19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D464A-C4DD-4E04-AB5D-95B31C8BBD9A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106231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F27A41-197C-490E-922A-6A809F8B7925}" type="datetime1">
              <a:rPr lang="ko-KR" altLang="en-US" smtClean="0"/>
              <a:t>2022-08-19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6D464A-C4DD-4E04-AB5D-95B31C8BBD9A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356815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7" Type="http://schemas.openxmlformats.org/officeDocument/2006/relationships/image" Target="../media/image42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microsoft.com/office/2007/relationships/hdphoto" Target="../media/hdphoto7.wdp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youtu.be/Ns4EdjSgH3M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18" Type="http://schemas.openxmlformats.org/officeDocument/2006/relationships/image" Target="../media/image20.png"/><Relationship Id="rId26" Type="http://schemas.openxmlformats.org/officeDocument/2006/relationships/image" Target="../media/image28.png"/><Relationship Id="rId3" Type="http://schemas.openxmlformats.org/officeDocument/2006/relationships/image" Target="../media/image5.png"/><Relationship Id="rId21" Type="http://schemas.openxmlformats.org/officeDocument/2006/relationships/image" Target="../media/image23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17" Type="http://schemas.openxmlformats.org/officeDocument/2006/relationships/image" Target="../media/image19.png"/><Relationship Id="rId25" Type="http://schemas.openxmlformats.org/officeDocument/2006/relationships/image" Target="../media/image27.jpe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8.png"/><Relationship Id="rId20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24" Type="http://schemas.openxmlformats.org/officeDocument/2006/relationships/image" Target="../media/image26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23" Type="http://schemas.openxmlformats.org/officeDocument/2006/relationships/image" Target="../media/image25.png"/><Relationship Id="rId10" Type="http://schemas.openxmlformats.org/officeDocument/2006/relationships/image" Target="../media/image12.png"/><Relationship Id="rId19" Type="http://schemas.openxmlformats.org/officeDocument/2006/relationships/image" Target="../media/image21.png"/><Relationship Id="rId4" Type="http://schemas.openxmlformats.org/officeDocument/2006/relationships/image" Target="../media/image6.png"/><Relationship Id="rId9" Type="http://schemas.openxmlformats.org/officeDocument/2006/relationships/image" Target="../media/image11.jpeg"/><Relationship Id="rId14" Type="http://schemas.openxmlformats.org/officeDocument/2006/relationships/image" Target="../media/image16.png"/><Relationship Id="rId22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microsoft.com/office/2007/relationships/hdphoto" Target="../media/hdphoto2.wdp"/><Relationship Id="rId7" Type="http://schemas.microsoft.com/office/2007/relationships/hdphoto" Target="../media/hdphoto4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microsoft.com/office/2007/relationships/hdphoto" Target="../media/hdphoto3.wdp"/><Relationship Id="rId10" Type="http://schemas.openxmlformats.org/officeDocument/2006/relationships/image" Target="../media/image38.png"/><Relationship Id="rId4" Type="http://schemas.openxmlformats.org/officeDocument/2006/relationships/image" Target="../media/image35.png"/><Relationship Id="rId9" Type="http://schemas.microsoft.com/office/2007/relationships/hdphoto" Target="../media/hdphoto5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" name="액자 3"/>
            <p:cNvSpPr/>
            <p:nvPr/>
          </p:nvSpPr>
          <p:spPr>
            <a:xfrm>
              <a:off x="0" y="0"/>
              <a:ext cx="12192000" cy="6858000"/>
            </a:xfrm>
            <a:prstGeom prst="frame">
              <a:avLst>
                <a:gd name="adj1" fmla="val 5766"/>
              </a:avLst>
            </a:prstGeom>
            <a:solidFill>
              <a:srgbClr val="4DA9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240145" y="240145"/>
              <a:ext cx="11711710" cy="6382328"/>
            </a:xfrm>
            <a:prstGeom prst="roundRect">
              <a:avLst>
                <a:gd name="adj" fmla="val 494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3879271" y="3507571"/>
            <a:ext cx="44334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/>
              <a:t> </a:t>
            </a:r>
            <a:r>
              <a:rPr lang="ko-KR" altLang="en-US" sz="2000" dirty="0"/>
              <a:t>🐯 </a:t>
            </a:r>
            <a:r>
              <a:rPr lang="en-US" altLang="ko-KR" sz="2000" dirty="0"/>
              <a:t>1</a:t>
            </a:r>
            <a:r>
              <a:rPr lang="ko-KR" altLang="en-US" sz="2000" dirty="0"/>
              <a:t>조 범내려온다 🐯</a:t>
            </a:r>
          </a:p>
        </p:txBody>
      </p:sp>
      <p:sp>
        <p:nvSpPr>
          <p:cNvPr id="16" name="모서리가 둥근 직사각형 15"/>
          <p:cNvSpPr/>
          <p:nvPr/>
        </p:nvSpPr>
        <p:spPr>
          <a:xfrm>
            <a:off x="3135744" y="2444620"/>
            <a:ext cx="5920509" cy="737118"/>
          </a:xfrm>
          <a:prstGeom prst="roundRect">
            <a:avLst/>
          </a:prstGeom>
          <a:solidFill>
            <a:srgbClr val="4DA9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/>
              <a:t>Beom hair</a:t>
            </a:r>
            <a:endParaRPr lang="ko-KR" altLang="en-US" sz="3200" dirty="0"/>
          </a:p>
        </p:txBody>
      </p:sp>
      <p:sp>
        <p:nvSpPr>
          <p:cNvPr id="12" name="TextBox 11"/>
          <p:cNvSpPr txBox="1"/>
          <p:nvPr/>
        </p:nvSpPr>
        <p:spPr>
          <a:xfrm>
            <a:off x="3879271" y="3985136"/>
            <a:ext cx="4433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조아라</a:t>
            </a:r>
            <a:r>
              <a:rPr lang="en-US" altLang="ko-KR" dirty="0"/>
              <a:t>, </a:t>
            </a:r>
            <a:r>
              <a:rPr lang="ko-KR" altLang="en-US" dirty="0"/>
              <a:t>박성범</a:t>
            </a:r>
            <a:r>
              <a:rPr lang="en-US" altLang="ko-KR" dirty="0"/>
              <a:t>, </a:t>
            </a:r>
            <a:r>
              <a:rPr lang="ko-KR" altLang="en-US" dirty="0"/>
              <a:t>이학선</a:t>
            </a:r>
            <a:r>
              <a:rPr lang="en-US" altLang="ko-KR" dirty="0"/>
              <a:t>, </a:t>
            </a:r>
            <a:r>
              <a:rPr lang="ko-KR" altLang="en-US" dirty="0"/>
              <a:t>이한솔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D464A-C4DD-4E04-AB5D-95B31C8BBD9A}" type="slidenum">
              <a:rPr lang="ko-KR" altLang="en-US" smtClean="0"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330918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DA9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양쪽 모서리가 둥근 사각형 8"/>
          <p:cNvSpPr/>
          <p:nvPr/>
        </p:nvSpPr>
        <p:spPr>
          <a:xfrm>
            <a:off x="0" y="569102"/>
            <a:ext cx="12192000" cy="6288898"/>
          </a:xfrm>
          <a:prstGeom prst="round2SameRect">
            <a:avLst>
              <a:gd name="adj1" fmla="val 8589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EE1BB75-707A-53BA-CB75-633BBCB670FF}"/>
              </a:ext>
            </a:extLst>
          </p:cNvPr>
          <p:cNvSpPr/>
          <p:nvPr/>
        </p:nvSpPr>
        <p:spPr>
          <a:xfrm>
            <a:off x="7874" y="40316"/>
            <a:ext cx="4895820" cy="5287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b="1" dirty="0">
                <a:solidFill>
                  <a:srgbClr val="034EA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504000101010101" pitchFamily="18" charset="-127"/>
              </a:rPr>
              <a:t>3. </a:t>
            </a:r>
            <a:r>
              <a:rPr lang="ko-KR" altLang="en-US" sz="2000" b="1" dirty="0">
                <a:solidFill>
                  <a:srgbClr val="034EA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504000101010101" pitchFamily="18" charset="-127"/>
              </a:rPr>
              <a:t>프로젝트 수행 일정 및 방법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72AABC6-9741-B9DD-6A6C-03551ABABB99}"/>
              </a:ext>
            </a:extLst>
          </p:cNvPr>
          <p:cNvSpPr/>
          <p:nvPr/>
        </p:nvSpPr>
        <p:spPr>
          <a:xfrm>
            <a:off x="73564" y="600028"/>
            <a:ext cx="9762347" cy="4918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504000101010101" pitchFamily="18" charset="-127"/>
              </a:rPr>
              <a:t>■</a:t>
            </a:r>
            <a:r>
              <a:rPr lang="en-US" altLang="ko-KR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504000101010101" pitchFamily="18" charset="-127"/>
              </a:rPr>
              <a:t> </a:t>
            </a:r>
            <a:r>
              <a:rPr lang="ko-KR" altLang="en-US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504000101010101" pitchFamily="18" charset="-127"/>
              </a:rPr>
              <a:t>프로젝트 수행 일정</a:t>
            </a:r>
          </a:p>
        </p:txBody>
      </p:sp>
      <p:graphicFrame>
        <p:nvGraphicFramePr>
          <p:cNvPr id="4" name="표 6">
            <a:extLst>
              <a:ext uri="{FF2B5EF4-FFF2-40B4-BE49-F238E27FC236}">
                <a16:creationId xmlns:a16="http://schemas.microsoft.com/office/drawing/2014/main" id="{1F4CE32C-81A4-4DC1-3562-B72DAD6E7E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9256470"/>
              </p:ext>
            </p:extLst>
          </p:nvPr>
        </p:nvGraphicFramePr>
        <p:xfrm>
          <a:off x="637592" y="1361577"/>
          <a:ext cx="10916820" cy="50923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2315">
                  <a:extLst>
                    <a:ext uri="{9D8B030D-6E8A-4147-A177-3AD203B41FA5}">
                      <a16:colId xmlns:a16="http://schemas.microsoft.com/office/drawing/2014/main" val="916687422"/>
                    </a:ext>
                  </a:extLst>
                </a:gridCol>
                <a:gridCol w="2544443">
                  <a:extLst>
                    <a:ext uri="{9D8B030D-6E8A-4147-A177-3AD203B41FA5}">
                      <a16:colId xmlns:a16="http://schemas.microsoft.com/office/drawing/2014/main" val="1492960687"/>
                    </a:ext>
                  </a:extLst>
                </a:gridCol>
                <a:gridCol w="531433">
                  <a:extLst>
                    <a:ext uri="{9D8B030D-6E8A-4147-A177-3AD203B41FA5}">
                      <a16:colId xmlns:a16="http://schemas.microsoft.com/office/drawing/2014/main" val="74734037"/>
                    </a:ext>
                  </a:extLst>
                </a:gridCol>
                <a:gridCol w="531433">
                  <a:extLst>
                    <a:ext uri="{9D8B030D-6E8A-4147-A177-3AD203B41FA5}">
                      <a16:colId xmlns:a16="http://schemas.microsoft.com/office/drawing/2014/main" val="1982227857"/>
                    </a:ext>
                  </a:extLst>
                </a:gridCol>
                <a:gridCol w="531433">
                  <a:extLst>
                    <a:ext uri="{9D8B030D-6E8A-4147-A177-3AD203B41FA5}">
                      <a16:colId xmlns:a16="http://schemas.microsoft.com/office/drawing/2014/main" val="4266914025"/>
                    </a:ext>
                  </a:extLst>
                </a:gridCol>
                <a:gridCol w="531433">
                  <a:extLst>
                    <a:ext uri="{9D8B030D-6E8A-4147-A177-3AD203B41FA5}">
                      <a16:colId xmlns:a16="http://schemas.microsoft.com/office/drawing/2014/main" val="3579305252"/>
                    </a:ext>
                  </a:extLst>
                </a:gridCol>
                <a:gridCol w="531433">
                  <a:extLst>
                    <a:ext uri="{9D8B030D-6E8A-4147-A177-3AD203B41FA5}">
                      <a16:colId xmlns:a16="http://schemas.microsoft.com/office/drawing/2014/main" val="1602307618"/>
                    </a:ext>
                  </a:extLst>
                </a:gridCol>
                <a:gridCol w="531433">
                  <a:extLst>
                    <a:ext uri="{9D8B030D-6E8A-4147-A177-3AD203B41FA5}">
                      <a16:colId xmlns:a16="http://schemas.microsoft.com/office/drawing/2014/main" val="3005614964"/>
                    </a:ext>
                  </a:extLst>
                </a:gridCol>
                <a:gridCol w="531433">
                  <a:extLst>
                    <a:ext uri="{9D8B030D-6E8A-4147-A177-3AD203B41FA5}">
                      <a16:colId xmlns:a16="http://schemas.microsoft.com/office/drawing/2014/main" val="2443604116"/>
                    </a:ext>
                  </a:extLst>
                </a:gridCol>
                <a:gridCol w="531433">
                  <a:extLst>
                    <a:ext uri="{9D8B030D-6E8A-4147-A177-3AD203B41FA5}">
                      <a16:colId xmlns:a16="http://schemas.microsoft.com/office/drawing/2014/main" val="2233001916"/>
                    </a:ext>
                  </a:extLst>
                </a:gridCol>
                <a:gridCol w="531433">
                  <a:extLst>
                    <a:ext uri="{9D8B030D-6E8A-4147-A177-3AD203B41FA5}">
                      <a16:colId xmlns:a16="http://schemas.microsoft.com/office/drawing/2014/main" val="102371986"/>
                    </a:ext>
                  </a:extLst>
                </a:gridCol>
                <a:gridCol w="531433">
                  <a:extLst>
                    <a:ext uri="{9D8B030D-6E8A-4147-A177-3AD203B41FA5}">
                      <a16:colId xmlns:a16="http://schemas.microsoft.com/office/drawing/2014/main" val="3295537924"/>
                    </a:ext>
                  </a:extLst>
                </a:gridCol>
                <a:gridCol w="531433">
                  <a:extLst>
                    <a:ext uri="{9D8B030D-6E8A-4147-A177-3AD203B41FA5}">
                      <a16:colId xmlns:a16="http://schemas.microsoft.com/office/drawing/2014/main" val="500034350"/>
                    </a:ext>
                  </a:extLst>
                </a:gridCol>
                <a:gridCol w="531433">
                  <a:extLst>
                    <a:ext uri="{9D8B030D-6E8A-4147-A177-3AD203B41FA5}">
                      <a16:colId xmlns:a16="http://schemas.microsoft.com/office/drawing/2014/main" val="890813600"/>
                    </a:ext>
                  </a:extLst>
                </a:gridCol>
                <a:gridCol w="531433">
                  <a:extLst>
                    <a:ext uri="{9D8B030D-6E8A-4147-A177-3AD203B41FA5}">
                      <a16:colId xmlns:a16="http://schemas.microsoft.com/office/drawing/2014/main" val="1813076690"/>
                    </a:ext>
                  </a:extLst>
                </a:gridCol>
                <a:gridCol w="531433">
                  <a:extLst>
                    <a:ext uri="{9D8B030D-6E8A-4147-A177-3AD203B41FA5}">
                      <a16:colId xmlns:a16="http://schemas.microsoft.com/office/drawing/2014/main" val="2417179834"/>
                    </a:ext>
                  </a:extLst>
                </a:gridCol>
              </a:tblGrid>
              <a:tr h="79140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수행내용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주차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주차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주차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주차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주차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주차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주차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88853879"/>
                  </a:ext>
                </a:extLst>
              </a:tr>
              <a:tr h="79140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기획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ko-KR" sz="140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프로젝트 </a:t>
                      </a:r>
                      <a:r>
                        <a:rPr lang="ko-KR" altLang="en-US" sz="140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주제 선정</a:t>
                      </a: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</a:t>
                      </a:r>
                    </a:p>
                    <a:p>
                      <a:pPr algn="ctr" latinLnBrk="1"/>
                      <a:r>
                        <a:rPr lang="ko-KR" altLang="ko-KR" sz="140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일정</a:t>
                      </a: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lang="ko-KR" altLang="ko-KR" sz="140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범위</a:t>
                      </a: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40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역할분담 등</a:t>
                      </a:r>
                      <a:endParaRPr lang="en-US" altLang="ko-KR" sz="1400" kern="12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algn="ctr" latinLnBrk="1"/>
                      <a:r>
                        <a:rPr lang="ko-KR" altLang="en-US" sz="140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계획수립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0351154"/>
                  </a:ext>
                </a:extLst>
              </a:tr>
              <a:tr h="79140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요구분석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설계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ko-KR" sz="140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요구사항 분석 정의</a:t>
                      </a: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</a:t>
                      </a:r>
                    </a:p>
                    <a:p>
                      <a:pPr algn="ctr" latinLnBrk="0"/>
                      <a:r>
                        <a:rPr lang="ko-KR" altLang="en-US" sz="140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뷰페이지 설계 및 작성</a:t>
                      </a: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</a:t>
                      </a:r>
                      <a:endParaRPr lang="ko-KR" altLang="ko-KR" sz="1400" kern="12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algn="ctr"/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DB</a:t>
                      </a:r>
                      <a:r>
                        <a:rPr lang="ko-KR" altLang="ko-KR" sz="140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모델링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08776255"/>
                  </a:ext>
                </a:extLst>
              </a:tr>
              <a:tr h="453023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구현</a:t>
                      </a:r>
                      <a:endParaRPr lang="en-US" altLang="ko-KR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디버깅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기능 구현</a:t>
                      </a:r>
                      <a:endParaRPr lang="en-US" altLang="ko-KR" sz="1400" kern="12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8723818"/>
                  </a:ext>
                </a:extLst>
              </a:tr>
              <a:tr h="45302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보완 및 기능 추가 구현</a:t>
                      </a:r>
                      <a:endParaRPr lang="en-US" altLang="ko-KR" sz="1400" kern="12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55408197"/>
                  </a:ext>
                </a:extLst>
              </a:tr>
              <a:tr h="453023">
                <a:tc vMerge="1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시험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통합 및 테스트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0746562"/>
                  </a:ext>
                </a:extLst>
              </a:tr>
              <a:tr h="453023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서버구축</a:t>
                      </a:r>
                      <a:endParaRPr lang="en-US" altLang="ko-KR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배포</a:t>
                      </a:r>
                      <a:endParaRPr lang="en-US" altLang="ko-KR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서버 구축 및 보완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54478670"/>
                  </a:ext>
                </a:extLst>
              </a:tr>
              <a:tr h="453023"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배포 및 테스트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4789881"/>
                  </a:ext>
                </a:extLst>
              </a:tr>
              <a:tr h="4530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완료</a:t>
                      </a:r>
                      <a:endParaRPr lang="en-US" altLang="ko-KR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ko-KR" sz="140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산출물 점검</a:t>
                      </a: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40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프로젝트 마무리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2333823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FC244E8F-FA1A-5D34-B9F3-327A5D7E4C3F}"/>
              </a:ext>
            </a:extLst>
          </p:cNvPr>
          <p:cNvSpPr txBox="1"/>
          <p:nvPr/>
        </p:nvSpPr>
        <p:spPr>
          <a:xfrm>
            <a:off x="4419441" y="2434159"/>
            <a:ext cx="10803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6/30~7/10</a:t>
            </a:r>
            <a:endParaRPr lang="ko-KR" altLang="en-US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453320-E50F-A438-E2C9-BB3A02F8CB0A}"/>
              </a:ext>
            </a:extLst>
          </p:cNvPr>
          <p:cNvSpPr txBox="1"/>
          <p:nvPr/>
        </p:nvSpPr>
        <p:spPr>
          <a:xfrm>
            <a:off x="4417352" y="3183997"/>
            <a:ext cx="9850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7/2~7/11</a:t>
            </a:r>
            <a:endParaRPr lang="ko-KR" altLang="en-US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CEF5EF-1568-7B93-6997-5F187F0C89D8}"/>
              </a:ext>
            </a:extLst>
          </p:cNvPr>
          <p:cNvSpPr txBox="1"/>
          <p:nvPr/>
        </p:nvSpPr>
        <p:spPr>
          <a:xfrm>
            <a:off x="7148242" y="3816446"/>
            <a:ext cx="9426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7/12~8/5</a:t>
            </a:r>
            <a:endParaRPr lang="ko-KR" altLang="en-US" sz="1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B79F3AE-1ED6-81F4-C566-464932E2D709}"/>
              </a:ext>
            </a:extLst>
          </p:cNvPr>
          <p:cNvSpPr txBox="1"/>
          <p:nvPr/>
        </p:nvSpPr>
        <p:spPr>
          <a:xfrm>
            <a:off x="8581405" y="4245671"/>
            <a:ext cx="11162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7/22~8/10</a:t>
            </a:r>
            <a:endParaRPr lang="ko-KR" altLang="en-US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C16C13-84D8-F2D3-5B54-5FD5C0B807A2}"/>
              </a:ext>
            </a:extLst>
          </p:cNvPr>
          <p:cNvSpPr txBox="1"/>
          <p:nvPr/>
        </p:nvSpPr>
        <p:spPr>
          <a:xfrm>
            <a:off x="8581407" y="4714098"/>
            <a:ext cx="11162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7/22~8/12</a:t>
            </a:r>
            <a:endParaRPr lang="ko-KR" altLang="en-US" sz="1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960C11D-59F8-27EB-4F3F-B20069709133}"/>
              </a:ext>
            </a:extLst>
          </p:cNvPr>
          <p:cNvSpPr txBox="1"/>
          <p:nvPr/>
        </p:nvSpPr>
        <p:spPr>
          <a:xfrm>
            <a:off x="10495048" y="6064356"/>
            <a:ext cx="10593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8/15~8/18</a:t>
            </a:r>
            <a:endParaRPr lang="ko-KR" altLang="en-US" sz="1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DA1ECF1-0A6E-E80E-D6FE-F88A497BADB5}"/>
              </a:ext>
            </a:extLst>
          </p:cNvPr>
          <p:cNvSpPr txBox="1"/>
          <p:nvPr/>
        </p:nvSpPr>
        <p:spPr>
          <a:xfrm>
            <a:off x="8589974" y="5178961"/>
            <a:ext cx="11076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7/22~8/12</a:t>
            </a:r>
            <a:endParaRPr lang="ko-KR" altLang="en-US" sz="1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71EB390-B0B8-0FF6-158B-93D9DA1D2504}"/>
              </a:ext>
            </a:extLst>
          </p:cNvPr>
          <p:cNvSpPr txBox="1"/>
          <p:nvPr/>
        </p:nvSpPr>
        <p:spPr>
          <a:xfrm>
            <a:off x="9379917" y="5611946"/>
            <a:ext cx="10593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7/29~8/16</a:t>
            </a:r>
            <a:endParaRPr lang="ko-KR" altLang="en-US" sz="14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D464A-C4DD-4E04-AB5D-95B31C8BBD9A}" type="slidenum">
              <a:rPr lang="ko-KR" altLang="en-US" smtClean="0"/>
              <a:t>10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186032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DA9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양쪽 모서리가 둥근 사각형 8"/>
          <p:cNvSpPr/>
          <p:nvPr/>
        </p:nvSpPr>
        <p:spPr>
          <a:xfrm>
            <a:off x="0" y="569102"/>
            <a:ext cx="12192000" cy="6288898"/>
          </a:xfrm>
          <a:prstGeom prst="round2SameRect">
            <a:avLst>
              <a:gd name="adj1" fmla="val 8589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EE1BB75-707A-53BA-CB75-633BBCB670FF}"/>
              </a:ext>
            </a:extLst>
          </p:cNvPr>
          <p:cNvSpPr/>
          <p:nvPr/>
        </p:nvSpPr>
        <p:spPr>
          <a:xfrm>
            <a:off x="7874" y="40316"/>
            <a:ext cx="4895820" cy="5287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b="1" dirty="0">
                <a:solidFill>
                  <a:srgbClr val="034EA2"/>
                </a:solidFill>
                <a:latin typeface="맑은 고딕" panose="020B0503020000020004" pitchFamily="50" charset="-127"/>
                <a:cs typeface="함초롬바탕" panose="02030504000101010101" pitchFamily="18" charset="-127"/>
              </a:rPr>
              <a:t>3. </a:t>
            </a:r>
            <a:r>
              <a:rPr lang="ko-KR" altLang="en-US" sz="2000" b="1" dirty="0">
                <a:solidFill>
                  <a:srgbClr val="034EA2"/>
                </a:solidFill>
                <a:latin typeface="맑은 고딕" panose="020B0503020000020004" pitchFamily="50" charset="-127"/>
                <a:cs typeface="함초롬바탕" panose="02030504000101010101" pitchFamily="18" charset="-127"/>
              </a:rPr>
              <a:t>프로젝트 수행 일정 및 방법</a:t>
            </a:r>
          </a:p>
        </p:txBody>
      </p:sp>
      <p:grpSp>
        <p:nvGrpSpPr>
          <p:cNvPr id="48" name="그룹 47"/>
          <p:cNvGrpSpPr/>
          <p:nvPr/>
        </p:nvGrpSpPr>
        <p:grpSpPr>
          <a:xfrm>
            <a:off x="397118" y="1494499"/>
            <a:ext cx="5394081" cy="1454698"/>
            <a:chOff x="509954" y="1507183"/>
            <a:chExt cx="4281854" cy="1126057"/>
          </a:xfrm>
        </p:grpSpPr>
        <p:sp>
          <p:nvSpPr>
            <p:cNvPr id="50" name="모서리가 둥근 직사각형 49"/>
            <p:cNvSpPr/>
            <p:nvPr/>
          </p:nvSpPr>
          <p:spPr>
            <a:xfrm>
              <a:off x="509954" y="1507183"/>
              <a:ext cx="4281854" cy="1126057"/>
            </a:xfrm>
            <a:prstGeom prst="roundRect">
              <a:avLst/>
            </a:prstGeom>
            <a:solidFill>
              <a:srgbClr val="E3E3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모서리가 둥근 직사각형 50"/>
            <p:cNvSpPr/>
            <p:nvPr/>
          </p:nvSpPr>
          <p:spPr>
            <a:xfrm>
              <a:off x="650686" y="1695603"/>
              <a:ext cx="782460" cy="756258"/>
            </a:xfrm>
            <a:prstGeom prst="roundRect">
              <a:avLst/>
            </a:prstGeom>
            <a:solidFill>
              <a:srgbClr val="B8B8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52" name="Picture 4" descr="Zoom 무료로 다운 받기 - 2022년 최신 버전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17578" y1="33398" x2="52734" y2="56445"/>
                          <a14:foregroundMark x1="43555" y1="25977" x2="60156" y2="77734"/>
                          <a14:foregroundMark x1="79688" y1="30664" x2="67578" y2="67578"/>
                          <a14:foregroundMark x1="72266" y1="37109" x2="45313" y2="44531"/>
                          <a14:foregroundMark x1="55469" y1="45313" x2="29688" y2="49023"/>
                          <a14:foregroundMark x1="32422" y1="40820" x2="66602" y2="59180"/>
                          <a14:foregroundMark x1="28711" y1="50977" x2="53711" y2="65820"/>
                          <a14:foregroundMark x1="23047" y1="55664" x2="24023" y2="49023"/>
                          <a14:foregroundMark x1="32422" y1="58398" x2="39844" y2="43555"/>
                          <a14:foregroundMark x1="32422" y1="69531" x2="37109" y2="54688"/>
                          <a14:foregroundMark x1="30469" y1="64844" x2="35156" y2="46289"/>
                          <a14:foregroundMark x1="28711" y1="41602" x2="40820" y2="34180"/>
                          <a14:foregroundMark x1="69531" y1="60156" x2="68555" y2="37891"/>
                          <a14:foregroundMark x1="76758" y1="72266" x2="74023" y2="50000"/>
                          <a14:foregroundMark x1="77734" y1="62109" x2="72266" y2="4082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7575" y="1759391"/>
              <a:ext cx="628682" cy="6286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9" name="TextBox 48"/>
          <p:cNvSpPr txBox="1"/>
          <p:nvPr/>
        </p:nvSpPr>
        <p:spPr>
          <a:xfrm>
            <a:off x="1696190" y="1820314"/>
            <a:ext cx="374373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매일 </a:t>
            </a:r>
            <a:r>
              <a:rPr lang="en-US" altLang="ko-KR" sz="1400" dirty="0"/>
              <a:t>9:20 </a:t>
            </a:r>
            <a:r>
              <a:rPr lang="ko-KR" altLang="en-US" sz="1600" b="1" dirty="0">
                <a:solidFill>
                  <a:srgbClr val="034EA2"/>
                </a:solidFill>
              </a:rPr>
              <a:t>데일리 미팅</a:t>
            </a:r>
            <a:r>
              <a:rPr lang="ko-KR" altLang="en-US" sz="1400" dirty="0"/>
              <a:t>을</a:t>
            </a:r>
            <a:r>
              <a:rPr lang="ko-KR" altLang="en-US" sz="1400" b="1" dirty="0"/>
              <a:t> </a:t>
            </a:r>
            <a:r>
              <a:rPr lang="ko-KR" altLang="en-US" sz="1400" dirty="0"/>
              <a:t>통한</a:t>
            </a:r>
            <a:r>
              <a:rPr lang="en-US" altLang="ko-KR" sz="1400" dirty="0"/>
              <a:t> </a:t>
            </a:r>
            <a:r>
              <a:rPr lang="ko-KR" altLang="en-US" sz="1400" dirty="0"/>
              <a:t>개인 진행상황 및 계획 공유</a:t>
            </a: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이슈 상황 공유 및 해결</a:t>
            </a:r>
            <a:endParaRPr lang="en-US" altLang="ko-KR" sz="1400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D0725C39-E647-0EFE-FD62-48D3BD45E764}"/>
              </a:ext>
            </a:extLst>
          </p:cNvPr>
          <p:cNvGrpSpPr/>
          <p:nvPr/>
        </p:nvGrpSpPr>
        <p:grpSpPr>
          <a:xfrm>
            <a:off x="6400802" y="1494498"/>
            <a:ext cx="5394079" cy="1454698"/>
            <a:chOff x="6439882" y="2184191"/>
            <a:chExt cx="4281854" cy="1158234"/>
          </a:xfrm>
        </p:grpSpPr>
        <p:grpSp>
          <p:nvGrpSpPr>
            <p:cNvPr id="53" name="그룹 52"/>
            <p:cNvGrpSpPr/>
            <p:nvPr/>
          </p:nvGrpSpPr>
          <p:grpSpPr>
            <a:xfrm>
              <a:off x="6439882" y="2184191"/>
              <a:ext cx="4281854" cy="1158234"/>
              <a:chOff x="509954" y="1507183"/>
              <a:chExt cx="4281854" cy="1158234"/>
            </a:xfrm>
          </p:grpSpPr>
          <p:sp>
            <p:nvSpPr>
              <p:cNvPr id="54" name="모서리가 둥근 직사각형 53"/>
              <p:cNvSpPr/>
              <p:nvPr/>
            </p:nvSpPr>
            <p:spPr>
              <a:xfrm>
                <a:off x="509954" y="1507183"/>
                <a:ext cx="4281854" cy="1158234"/>
              </a:xfrm>
              <a:prstGeom prst="roundRect">
                <a:avLst/>
              </a:prstGeom>
              <a:solidFill>
                <a:srgbClr val="E3E3E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5" name="모서리가 둥근 직사각형 54"/>
              <p:cNvSpPr/>
              <p:nvPr/>
            </p:nvSpPr>
            <p:spPr>
              <a:xfrm>
                <a:off x="650686" y="1700988"/>
                <a:ext cx="804392" cy="777868"/>
              </a:xfrm>
              <a:prstGeom prst="roundRect">
                <a:avLst/>
              </a:prstGeom>
              <a:solidFill>
                <a:srgbClr val="B8B8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56" name="TextBox 55"/>
            <p:cNvSpPr txBox="1"/>
            <p:nvPr/>
          </p:nvSpPr>
          <p:spPr>
            <a:xfrm>
              <a:off x="7439961" y="2430877"/>
              <a:ext cx="3064154" cy="6126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600" b="1" dirty="0">
                  <a:solidFill>
                    <a:srgbClr val="034EA2"/>
                  </a:solidFill>
                </a:rPr>
                <a:t>주 </a:t>
              </a:r>
              <a:r>
                <a:rPr lang="en-US" altLang="ko-KR" sz="1600" b="1" dirty="0">
                  <a:solidFill>
                    <a:srgbClr val="034EA2"/>
                  </a:solidFill>
                </a:rPr>
                <a:t>1~2</a:t>
              </a:r>
              <a:r>
                <a:rPr lang="ko-KR" altLang="en-US" sz="1600" b="1" dirty="0">
                  <a:solidFill>
                    <a:srgbClr val="034EA2"/>
                  </a:solidFill>
                </a:rPr>
                <a:t>회 대면 미팅</a:t>
              </a:r>
              <a:r>
                <a:rPr lang="ko-KR" altLang="en-US" sz="1400" dirty="0"/>
                <a:t>을 통한 주간 프로젝트 정리</a:t>
              </a:r>
              <a:endParaRPr lang="en-US" altLang="ko-KR" sz="1400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dirty="0"/>
                <a:t>프로젝트 진행 효율 및 의사소통 향상</a:t>
              </a:r>
              <a:endParaRPr lang="en-US" altLang="ko-KR" sz="1400" dirty="0"/>
            </a:p>
          </p:txBody>
        </p:sp>
        <p:pic>
          <p:nvPicPr>
            <p:cNvPr id="57" name="Picture 6" descr="비즈니스 미팅 - 무료 사업개 아이콘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33012" y="2519407"/>
              <a:ext cx="499596" cy="4995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ADFF9F0D-75ED-0B2F-0CE4-F2713A9EB2BF}"/>
              </a:ext>
            </a:extLst>
          </p:cNvPr>
          <p:cNvGrpSpPr/>
          <p:nvPr/>
        </p:nvGrpSpPr>
        <p:grpSpPr>
          <a:xfrm>
            <a:off x="397117" y="4174751"/>
            <a:ext cx="5394081" cy="1540249"/>
            <a:chOff x="1400175" y="3771778"/>
            <a:chExt cx="4281854" cy="1139142"/>
          </a:xfrm>
        </p:grpSpPr>
        <p:grpSp>
          <p:nvGrpSpPr>
            <p:cNvPr id="58" name="그룹 57"/>
            <p:cNvGrpSpPr/>
            <p:nvPr/>
          </p:nvGrpSpPr>
          <p:grpSpPr>
            <a:xfrm>
              <a:off x="1400175" y="3771778"/>
              <a:ext cx="4281854" cy="1139142"/>
              <a:chOff x="509954" y="1507182"/>
              <a:chExt cx="4281854" cy="1139142"/>
            </a:xfrm>
          </p:grpSpPr>
          <p:grpSp>
            <p:nvGrpSpPr>
              <p:cNvPr id="59" name="그룹 58"/>
              <p:cNvGrpSpPr/>
              <p:nvPr/>
            </p:nvGrpSpPr>
            <p:grpSpPr>
              <a:xfrm>
                <a:off x="509954" y="1507182"/>
                <a:ext cx="4281854" cy="1139142"/>
                <a:chOff x="509954" y="1507182"/>
                <a:chExt cx="4281854" cy="1139142"/>
              </a:xfrm>
            </p:grpSpPr>
            <p:sp>
              <p:nvSpPr>
                <p:cNvPr id="61" name="모서리가 둥근 직사각형 60"/>
                <p:cNvSpPr/>
                <p:nvPr/>
              </p:nvSpPr>
              <p:spPr>
                <a:xfrm>
                  <a:off x="509954" y="1507182"/>
                  <a:ext cx="4281854" cy="1139142"/>
                </a:xfrm>
                <a:prstGeom prst="roundRect">
                  <a:avLst/>
                </a:prstGeom>
                <a:solidFill>
                  <a:srgbClr val="E3E3E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2" name="모서리가 둥근 직사각형 61"/>
                <p:cNvSpPr/>
                <p:nvPr/>
              </p:nvSpPr>
              <p:spPr>
                <a:xfrm>
                  <a:off x="650686" y="1695603"/>
                  <a:ext cx="782460" cy="756258"/>
                </a:xfrm>
                <a:prstGeom prst="roundRect">
                  <a:avLst/>
                </a:prstGeom>
                <a:solidFill>
                  <a:srgbClr val="B8B8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sp>
            <p:nvSpPr>
              <p:cNvPr id="60" name="TextBox 59"/>
              <p:cNvSpPr txBox="1"/>
              <p:nvPr/>
            </p:nvSpPr>
            <p:spPr>
              <a:xfrm>
                <a:off x="1541166" y="2002654"/>
                <a:ext cx="3184143" cy="2503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sz="1400" dirty="0"/>
                  <a:t>Discode</a:t>
                </a:r>
                <a:r>
                  <a:rPr lang="ko-KR" altLang="en-US" sz="1400" dirty="0"/>
                  <a:t>를 통한 </a:t>
                </a:r>
                <a:r>
                  <a:rPr lang="ko-KR" altLang="en-US" sz="1600" b="1" dirty="0">
                    <a:solidFill>
                      <a:srgbClr val="034EA2"/>
                    </a:solidFill>
                  </a:rPr>
                  <a:t>상시 의사소통 채널 </a:t>
                </a:r>
                <a:r>
                  <a:rPr lang="ko-KR" altLang="en-US" sz="1400" dirty="0"/>
                  <a:t>확보</a:t>
                </a:r>
                <a:endParaRPr lang="en-US" altLang="ko-KR" sz="1400" dirty="0"/>
              </a:p>
            </p:txBody>
          </p:sp>
        </p:grpSp>
        <p:pic>
          <p:nvPicPr>
            <p:cNvPr id="63" name="Picture 10" descr="강의 소개 - discord.js를 이용하여 디스코드 봇 만들기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71806" y1="22523" x2="26432" y2="22973"/>
                          <a14:foregroundMark x1="27313" y1="22973" x2="24229" y2="66667"/>
                          <a14:foregroundMark x1="23348" y1="64414" x2="75771" y2="59459"/>
                          <a14:foregroundMark x1="69163" y1="22973" x2="74449" y2="58108"/>
                          <a14:foregroundMark x1="71806" y1="61712" x2="53304" y2="35586"/>
                          <a14:foregroundMark x1="66079" y1="39189" x2="53744" y2="29279"/>
                          <a14:foregroundMark x1="60793" y1="31081" x2="68282" y2="35586"/>
                          <a14:foregroundMark x1="66520" y1="29279" x2="58150" y2="24324"/>
                          <a14:foregroundMark x1="51101" y1="33784" x2="41410" y2="52703"/>
                          <a14:foregroundMark x1="37445" y1="59910" x2="34802" y2="35135"/>
                          <a14:foregroundMark x1="37445" y1="29279" x2="46256" y2="30180"/>
                          <a14:foregroundMark x1="42291" y1="27477" x2="25551" y2="52703"/>
                          <a14:foregroundMark x1="30837" y1="54955" x2="61674" y2="5495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77508" y="4036161"/>
              <a:ext cx="690950" cy="6757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E59C6299-39BE-ECB9-1AD9-16386124E8B4}"/>
              </a:ext>
            </a:extLst>
          </p:cNvPr>
          <p:cNvGrpSpPr/>
          <p:nvPr/>
        </p:nvGrpSpPr>
        <p:grpSpPr>
          <a:xfrm>
            <a:off x="6400802" y="4174750"/>
            <a:ext cx="5394078" cy="1540249"/>
            <a:chOff x="6439882" y="3771778"/>
            <a:chExt cx="4281854" cy="1244810"/>
          </a:xfrm>
        </p:grpSpPr>
        <p:grpSp>
          <p:nvGrpSpPr>
            <p:cNvPr id="64" name="그룹 63"/>
            <p:cNvGrpSpPr/>
            <p:nvPr/>
          </p:nvGrpSpPr>
          <p:grpSpPr>
            <a:xfrm>
              <a:off x="6439882" y="3771778"/>
              <a:ext cx="4281854" cy="1244810"/>
              <a:chOff x="509954" y="1507182"/>
              <a:chExt cx="4281854" cy="1244810"/>
            </a:xfrm>
          </p:grpSpPr>
          <p:sp>
            <p:nvSpPr>
              <p:cNvPr id="65" name="모서리가 둥근 직사각형 64"/>
              <p:cNvSpPr/>
              <p:nvPr/>
            </p:nvSpPr>
            <p:spPr>
              <a:xfrm>
                <a:off x="509954" y="1507182"/>
                <a:ext cx="4281854" cy="1244810"/>
              </a:xfrm>
              <a:prstGeom prst="roundRect">
                <a:avLst/>
              </a:prstGeom>
              <a:solidFill>
                <a:srgbClr val="E3E3E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6" name="모서리가 둥근 직사각형 65"/>
              <p:cNvSpPr/>
              <p:nvPr/>
            </p:nvSpPr>
            <p:spPr>
              <a:xfrm>
                <a:off x="650686" y="1695603"/>
                <a:ext cx="782460" cy="838899"/>
              </a:xfrm>
              <a:prstGeom prst="roundRect">
                <a:avLst/>
              </a:prstGeom>
              <a:solidFill>
                <a:srgbClr val="B8B8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67" name="TextBox 66"/>
            <p:cNvSpPr txBox="1"/>
            <p:nvPr/>
          </p:nvSpPr>
          <p:spPr>
            <a:xfrm>
              <a:off x="7439962" y="4101781"/>
              <a:ext cx="2985517" cy="4228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dirty="0"/>
                <a:t>기록 및 변경 관리</a:t>
              </a:r>
              <a:endParaRPr lang="en-US" altLang="ko-KR" sz="1400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dirty="0"/>
                <a:t>소스 통합 관리</a:t>
              </a:r>
              <a:endParaRPr lang="en-US" altLang="ko-KR" sz="1400" dirty="0"/>
            </a:p>
          </p:txBody>
        </p:sp>
        <p:pic>
          <p:nvPicPr>
            <p:cNvPr id="68" name="Picture 12" descr="Github 로고 - 무료 소셜 미디어개 아이콘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98436" y="4095274"/>
              <a:ext cx="568748" cy="5687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404D6829-1C90-F874-517B-E01409BAE2DB}"/>
              </a:ext>
            </a:extLst>
          </p:cNvPr>
          <p:cNvSpPr/>
          <p:nvPr/>
        </p:nvSpPr>
        <p:spPr>
          <a:xfrm>
            <a:off x="73564" y="600028"/>
            <a:ext cx="9762347" cy="4918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504000101010101" pitchFamily="18" charset="-127"/>
              </a:rPr>
              <a:t>■</a:t>
            </a:r>
            <a:r>
              <a:rPr lang="en-US" altLang="ko-KR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504000101010101" pitchFamily="18" charset="-127"/>
              </a:rPr>
              <a:t> </a:t>
            </a:r>
            <a:r>
              <a:rPr lang="ko-KR" altLang="en-US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504000101010101" pitchFamily="18" charset="-127"/>
              </a:rPr>
              <a:t>프로젝트 수행 방법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D464A-C4DD-4E04-AB5D-95B31C8BBD9A}" type="slidenum">
              <a:rPr lang="ko-KR" altLang="en-US" smtClean="0"/>
              <a:t>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790109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DA9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양쪽 모서리가 둥근 사각형 8"/>
          <p:cNvSpPr/>
          <p:nvPr/>
        </p:nvSpPr>
        <p:spPr>
          <a:xfrm>
            <a:off x="0" y="569102"/>
            <a:ext cx="12192000" cy="6288898"/>
          </a:xfrm>
          <a:prstGeom prst="round2SameRect">
            <a:avLst>
              <a:gd name="adj1" fmla="val 8589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9" name="모서리가 둥근 직사각형 58"/>
          <p:cNvSpPr/>
          <p:nvPr/>
        </p:nvSpPr>
        <p:spPr>
          <a:xfrm>
            <a:off x="2382653" y="2057200"/>
            <a:ext cx="1768988" cy="4480170"/>
          </a:xfrm>
          <a:prstGeom prst="roundRect">
            <a:avLst/>
          </a:prstGeom>
          <a:noFill/>
          <a:ln w="38100">
            <a:solidFill>
              <a:srgbClr val="034EA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0" name="모서리가 둥근 직사각형 59"/>
          <p:cNvSpPr/>
          <p:nvPr/>
        </p:nvSpPr>
        <p:spPr>
          <a:xfrm>
            <a:off x="4355461" y="2062414"/>
            <a:ext cx="1768988" cy="4480170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1" name="모서리가 둥근 직사각형 60"/>
          <p:cNvSpPr/>
          <p:nvPr/>
        </p:nvSpPr>
        <p:spPr>
          <a:xfrm>
            <a:off x="6328269" y="2067628"/>
            <a:ext cx="1768988" cy="4480170"/>
          </a:xfrm>
          <a:prstGeom prst="roundRect">
            <a:avLst/>
          </a:prstGeom>
          <a:noFill/>
          <a:ln w="38100">
            <a:solidFill>
              <a:srgbClr val="034EA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2" name="순서도: 수행의 시작/종료 61"/>
          <p:cNvSpPr/>
          <p:nvPr/>
        </p:nvSpPr>
        <p:spPr>
          <a:xfrm>
            <a:off x="6561424" y="1845704"/>
            <a:ext cx="1290778" cy="413253"/>
          </a:xfrm>
          <a:prstGeom prst="flowChartTerminator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유저</a:t>
            </a:r>
          </a:p>
        </p:txBody>
      </p:sp>
      <p:sp>
        <p:nvSpPr>
          <p:cNvPr id="63" name="모서리가 둥근 직사각형 62"/>
          <p:cNvSpPr/>
          <p:nvPr/>
        </p:nvSpPr>
        <p:spPr>
          <a:xfrm>
            <a:off x="2216468" y="2369822"/>
            <a:ext cx="8016103" cy="1255103"/>
          </a:xfrm>
          <a:prstGeom prst="roundRect">
            <a:avLst/>
          </a:prstGeom>
          <a:noFill/>
          <a:ln w="38100">
            <a:solidFill>
              <a:schemeClr val="bg2">
                <a:lumMod val="9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4" name="모서리가 둥근 직사각형 63"/>
          <p:cNvSpPr/>
          <p:nvPr/>
        </p:nvSpPr>
        <p:spPr>
          <a:xfrm>
            <a:off x="8264922" y="2065378"/>
            <a:ext cx="1768988" cy="4480170"/>
          </a:xfrm>
          <a:prstGeom prst="roundRect">
            <a:avLst/>
          </a:prstGeom>
          <a:noFill/>
          <a:ln w="38100">
            <a:solidFill>
              <a:srgbClr val="034EA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5" name="순서도: 수행의 시작/종료 64"/>
          <p:cNvSpPr/>
          <p:nvPr/>
        </p:nvSpPr>
        <p:spPr>
          <a:xfrm>
            <a:off x="5110910" y="821742"/>
            <a:ext cx="1290778" cy="413253"/>
          </a:xfrm>
          <a:prstGeom prst="flowChartTerminator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HOME</a:t>
            </a:r>
            <a:endParaRPr lang="ko-KR" altLang="en-US" dirty="0"/>
          </a:p>
        </p:txBody>
      </p:sp>
      <p:sp>
        <p:nvSpPr>
          <p:cNvPr id="66" name="순서도: 수행의 시작/종료 65"/>
          <p:cNvSpPr/>
          <p:nvPr/>
        </p:nvSpPr>
        <p:spPr>
          <a:xfrm>
            <a:off x="2621758" y="1845704"/>
            <a:ext cx="1290778" cy="413253"/>
          </a:xfrm>
          <a:prstGeom prst="flowChartTerminator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검색</a:t>
            </a:r>
          </a:p>
        </p:txBody>
      </p:sp>
      <p:sp>
        <p:nvSpPr>
          <p:cNvPr id="67" name="순서도: 수행의 시작/종료 66"/>
          <p:cNvSpPr/>
          <p:nvPr/>
        </p:nvSpPr>
        <p:spPr>
          <a:xfrm>
            <a:off x="4507640" y="1846796"/>
            <a:ext cx="1440623" cy="395745"/>
          </a:xfrm>
          <a:prstGeom prst="flowChartTerminator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디자이너</a:t>
            </a:r>
          </a:p>
        </p:txBody>
      </p:sp>
      <p:sp>
        <p:nvSpPr>
          <p:cNvPr id="68" name="순서도: 수행의 시작/종료 67"/>
          <p:cNvSpPr/>
          <p:nvPr/>
        </p:nvSpPr>
        <p:spPr>
          <a:xfrm>
            <a:off x="8531257" y="1847864"/>
            <a:ext cx="1290778" cy="413253"/>
          </a:xfrm>
          <a:prstGeom prst="flowChartTerminator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관리자</a:t>
            </a:r>
          </a:p>
        </p:txBody>
      </p:sp>
      <p:sp>
        <p:nvSpPr>
          <p:cNvPr id="69" name="순서도: 수행의 시작/종료 68"/>
          <p:cNvSpPr/>
          <p:nvPr/>
        </p:nvSpPr>
        <p:spPr>
          <a:xfrm>
            <a:off x="7584980" y="2490582"/>
            <a:ext cx="1290778" cy="413253"/>
          </a:xfrm>
          <a:prstGeom prst="flowChartTerminator">
            <a:avLst/>
          </a:prstGeom>
          <a:solidFill>
            <a:srgbClr val="4DA9E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공지사항</a:t>
            </a:r>
          </a:p>
        </p:txBody>
      </p:sp>
      <p:sp>
        <p:nvSpPr>
          <p:cNvPr id="70" name="순서도: 수행의 시작/종료 69"/>
          <p:cNvSpPr/>
          <p:nvPr/>
        </p:nvSpPr>
        <p:spPr>
          <a:xfrm>
            <a:off x="8539100" y="5053350"/>
            <a:ext cx="1290778" cy="413253"/>
          </a:xfrm>
          <a:prstGeom prst="flowChartTerminator">
            <a:avLst/>
          </a:prstGeom>
          <a:solidFill>
            <a:srgbClr val="034EA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회원정보수정</a:t>
            </a:r>
          </a:p>
        </p:txBody>
      </p:sp>
      <p:sp>
        <p:nvSpPr>
          <p:cNvPr id="71" name="순서도: 수행의 시작/종료 70"/>
          <p:cNvSpPr/>
          <p:nvPr/>
        </p:nvSpPr>
        <p:spPr>
          <a:xfrm>
            <a:off x="8539100" y="5675046"/>
            <a:ext cx="1290778" cy="413253"/>
          </a:xfrm>
          <a:prstGeom prst="flowChartTerminator">
            <a:avLst/>
          </a:prstGeom>
          <a:solidFill>
            <a:srgbClr val="034EA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회원 탈퇴</a:t>
            </a:r>
          </a:p>
        </p:txBody>
      </p:sp>
      <p:sp>
        <p:nvSpPr>
          <p:cNvPr id="72" name="순서도: 수행의 시작/종료 71"/>
          <p:cNvSpPr/>
          <p:nvPr/>
        </p:nvSpPr>
        <p:spPr>
          <a:xfrm>
            <a:off x="6590013" y="4445783"/>
            <a:ext cx="1290778" cy="413253"/>
          </a:xfrm>
          <a:prstGeom prst="flowChartTerminator">
            <a:avLst/>
          </a:prstGeom>
          <a:solidFill>
            <a:srgbClr val="034EA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리뷰 관리</a:t>
            </a:r>
          </a:p>
        </p:txBody>
      </p:sp>
      <p:sp>
        <p:nvSpPr>
          <p:cNvPr id="73" name="순서도: 수행의 시작/종료 72"/>
          <p:cNvSpPr/>
          <p:nvPr/>
        </p:nvSpPr>
        <p:spPr>
          <a:xfrm>
            <a:off x="3516877" y="2446268"/>
            <a:ext cx="1410094" cy="457568"/>
          </a:xfrm>
          <a:prstGeom prst="flowChartTerminator">
            <a:avLst/>
          </a:prstGeom>
          <a:solidFill>
            <a:srgbClr val="4DA9E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디자이너</a:t>
            </a:r>
            <a:endParaRPr lang="en-US" altLang="ko-KR" sz="1400" dirty="0"/>
          </a:p>
          <a:p>
            <a:pPr algn="ctr"/>
            <a:r>
              <a:rPr lang="ko-KR" altLang="en-US" sz="1400" dirty="0"/>
              <a:t>검색</a:t>
            </a:r>
          </a:p>
        </p:txBody>
      </p:sp>
      <p:sp>
        <p:nvSpPr>
          <p:cNvPr id="74" name="순서도: 수행의 시작/종료 73"/>
          <p:cNvSpPr/>
          <p:nvPr/>
        </p:nvSpPr>
        <p:spPr>
          <a:xfrm>
            <a:off x="2621758" y="3007945"/>
            <a:ext cx="1290778" cy="457568"/>
          </a:xfrm>
          <a:prstGeom prst="flowChartTerminator">
            <a:avLst/>
          </a:prstGeom>
          <a:solidFill>
            <a:srgbClr val="4DA9E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위치기반</a:t>
            </a:r>
            <a:endParaRPr lang="en-US" altLang="ko-KR" sz="1400" dirty="0"/>
          </a:p>
          <a:p>
            <a:pPr algn="ctr"/>
            <a:r>
              <a:rPr lang="ko-KR" altLang="en-US" sz="1400" dirty="0"/>
              <a:t>검색</a:t>
            </a:r>
          </a:p>
        </p:txBody>
      </p:sp>
      <p:sp>
        <p:nvSpPr>
          <p:cNvPr id="75" name="순서도: 수행의 시작/종료 74"/>
          <p:cNvSpPr/>
          <p:nvPr/>
        </p:nvSpPr>
        <p:spPr>
          <a:xfrm>
            <a:off x="6590013" y="5710762"/>
            <a:ext cx="1290778" cy="413253"/>
          </a:xfrm>
          <a:prstGeom prst="flowChartTerminator">
            <a:avLst/>
          </a:prstGeom>
          <a:solidFill>
            <a:srgbClr val="034EA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개인정보수정</a:t>
            </a:r>
          </a:p>
        </p:txBody>
      </p:sp>
      <p:sp>
        <p:nvSpPr>
          <p:cNvPr id="77" name="순서도: 수행의 시작/종료 76"/>
          <p:cNvSpPr/>
          <p:nvPr/>
        </p:nvSpPr>
        <p:spPr>
          <a:xfrm>
            <a:off x="6590013" y="5080059"/>
            <a:ext cx="1290778" cy="413253"/>
          </a:xfrm>
          <a:prstGeom prst="flowChartTerminator">
            <a:avLst/>
          </a:prstGeom>
          <a:solidFill>
            <a:srgbClr val="034EA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좋아요</a:t>
            </a:r>
          </a:p>
        </p:txBody>
      </p:sp>
      <p:sp>
        <p:nvSpPr>
          <p:cNvPr id="80" name="순서도: 수행의 시작/종료 79"/>
          <p:cNvSpPr/>
          <p:nvPr/>
        </p:nvSpPr>
        <p:spPr>
          <a:xfrm>
            <a:off x="8539100" y="4426223"/>
            <a:ext cx="1290778" cy="413253"/>
          </a:xfrm>
          <a:prstGeom prst="flowChartTerminator">
            <a:avLst/>
          </a:prstGeom>
          <a:solidFill>
            <a:srgbClr val="034EA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디자이너</a:t>
            </a:r>
            <a:endParaRPr lang="en-US" altLang="ko-KR" sz="1200" dirty="0"/>
          </a:p>
          <a:p>
            <a:pPr algn="ctr"/>
            <a:r>
              <a:rPr lang="ko-KR" altLang="en-US" sz="1200" dirty="0"/>
              <a:t>승인</a:t>
            </a:r>
          </a:p>
        </p:txBody>
      </p:sp>
      <p:sp>
        <p:nvSpPr>
          <p:cNvPr id="82" name="순서도: 수행의 시작/종료 81"/>
          <p:cNvSpPr/>
          <p:nvPr/>
        </p:nvSpPr>
        <p:spPr>
          <a:xfrm>
            <a:off x="7150871" y="1160126"/>
            <a:ext cx="1290778" cy="413253"/>
          </a:xfrm>
          <a:prstGeom prst="flowChartTerminator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로그인</a:t>
            </a:r>
          </a:p>
        </p:txBody>
      </p:sp>
      <p:sp>
        <p:nvSpPr>
          <p:cNvPr id="83" name="순서도: 수행의 시작/종료 82"/>
          <p:cNvSpPr/>
          <p:nvPr/>
        </p:nvSpPr>
        <p:spPr>
          <a:xfrm>
            <a:off x="8545443" y="742019"/>
            <a:ext cx="1290778" cy="413253"/>
          </a:xfrm>
          <a:prstGeom prst="flowChartTerminator">
            <a:avLst/>
          </a:prstGeom>
          <a:solidFill>
            <a:srgbClr val="4DA9E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회원가입</a:t>
            </a:r>
          </a:p>
        </p:txBody>
      </p:sp>
      <p:sp>
        <p:nvSpPr>
          <p:cNvPr id="84" name="순서도: 수행의 시작/종료 83"/>
          <p:cNvSpPr/>
          <p:nvPr/>
        </p:nvSpPr>
        <p:spPr>
          <a:xfrm>
            <a:off x="8545443" y="1237055"/>
            <a:ext cx="1290778" cy="413253"/>
          </a:xfrm>
          <a:prstGeom prst="flowChartTerminator">
            <a:avLst/>
          </a:prstGeom>
          <a:solidFill>
            <a:srgbClr val="4DA9E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ID/PW</a:t>
            </a:r>
            <a:r>
              <a:rPr lang="ko-KR" altLang="en-US" sz="1200" dirty="0"/>
              <a:t>찾기</a:t>
            </a:r>
          </a:p>
        </p:txBody>
      </p:sp>
      <p:sp>
        <p:nvSpPr>
          <p:cNvPr id="85" name="순서도: 수행의 시작/종료 84"/>
          <p:cNvSpPr/>
          <p:nvPr/>
        </p:nvSpPr>
        <p:spPr>
          <a:xfrm>
            <a:off x="9940015" y="742018"/>
            <a:ext cx="1290778" cy="413253"/>
          </a:xfrm>
          <a:prstGeom prst="flowChartTerminator">
            <a:avLst/>
          </a:prstGeom>
          <a:solidFill>
            <a:srgbClr val="4DA9E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회원탈퇴</a:t>
            </a:r>
          </a:p>
        </p:txBody>
      </p:sp>
      <p:sp>
        <p:nvSpPr>
          <p:cNvPr id="86" name="순서도: 수행의 시작/종료 85"/>
          <p:cNvSpPr/>
          <p:nvPr/>
        </p:nvSpPr>
        <p:spPr>
          <a:xfrm>
            <a:off x="4592597" y="5710761"/>
            <a:ext cx="1290778" cy="413253"/>
          </a:xfrm>
          <a:prstGeom prst="flowChartTerminator">
            <a:avLst/>
          </a:prstGeom>
          <a:solidFill>
            <a:srgbClr val="034EA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개인정보수정</a:t>
            </a:r>
          </a:p>
        </p:txBody>
      </p:sp>
      <p:sp>
        <p:nvSpPr>
          <p:cNvPr id="87" name="순서도: 수행의 시작/종료 86"/>
          <p:cNvSpPr/>
          <p:nvPr/>
        </p:nvSpPr>
        <p:spPr>
          <a:xfrm>
            <a:off x="4592597" y="4445783"/>
            <a:ext cx="1290778" cy="413253"/>
          </a:xfrm>
          <a:prstGeom prst="flowChartTerminator">
            <a:avLst/>
          </a:prstGeom>
          <a:solidFill>
            <a:srgbClr val="034EA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시술 등록</a:t>
            </a:r>
          </a:p>
        </p:txBody>
      </p:sp>
      <p:sp>
        <p:nvSpPr>
          <p:cNvPr id="88" name="왼쪽 대괄호 87"/>
          <p:cNvSpPr/>
          <p:nvPr/>
        </p:nvSpPr>
        <p:spPr>
          <a:xfrm>
            <a:off x="1540966" y="1972407"/>
            <a:ext cx="474785" cy="2014126"/>
          </a:xfrm>
          <a:prstGeom prst="leftBracket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9" name="왼쪽 대괄호 88"/>
          <p:cNvSpPr/>
          <p:nvPr/>
        </p:nvSpPr>
        <p:spPr>
          <a:xfrm>
            <a:off x="865464" y="2006181"/>
            <a:ext cx="474785" cy="4678903"/>
          </a:xfrm>
          <a:prstGeom prst="leftBracket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0" name="모서리가 둥근 직사각형 89"/>
          <p:cNvSpPr/>
          <p:nvPr/>
        </p:nvSpPr>
        <p:spPr>
          <a:xfrm>
            <a:off x="1612283" y="2086707"/>
            <a:ext cx="362440" cy="1771517"/>
          </a:xfrm>
          <a:prstGeom prst="roundRect">
            <a:avLst/>
          </a:prstGeom>
          <a:solidFill>
            <a:srgbClr val="4DA9E1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공통</a:t>
            </a:r>
          </a:p>
        </p:txBody>
      </p:sp>
      <p:sp>
        <p:nvSpPr>
          <p:cNvPr id="91" name="모서리가 둥근 직사각형 90"/>
          <p:cNvSpPr/>
          <p:nvPr/>
        </p:nvSpPr>
        <p:spPr>
          <a:xfrm>
            <a:off x="937191" y="2126481"/>
            <a:ext cx="444496" cy="4419067"/>
          </a:xfrm>
          <a:prstGeom prst="roundRect">
            <a:avLst/>
          </a:prstGeom>
          <a:solidFill>
            <a:srgbClr val="034EA2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로그인</a:t>
            </a:r>
          </a:p>
        </p:txBody>
      </p:sp>
      <p:sp>
        <p:nvSpPr>
          <p:cNvPr id="92" name="순서도: 수행의 시작/종료 91"/>
          <p:cNvSpPr/>
          <p:nvPr/>
        </p:nvSpPr>
        <p:spPr>
          <a:xfrm>
            <a:off x="4591591" y="5106631"/>
            <a:ext cx="1290778" cy="413253"/>
          </a:xfrm>
          <a:prstGeom prst="flowChartTerminator">
            <a:avLst/>
          </a:prstGeom>
          <a:solidFill>
            <a:srgbClr val="034EA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스타일 관리 </a:t>
            </a:r>
          </a:p>
        </p:txBody>
      </p:sp>
      <p:sp>
        <p:nvSpPr>
          <p:cNvPr id="93" name="순서도: 수행의 시작/종료 92"/>
          <p:cNvSpPr/>
          <p:nvPr/>
        </p:nvSpPr>
        <p:spPr>
          <a:xfrm>
            <a:off x="8531257" y="3815803"/>
            <a:ext cx="1290778" cy="413253"/>
          </a:xfrm>
          <a:prstGeom prst="flowChartTerminator">
            <a:avLst/>
          </a:prstGeom>
          <a:solidFill>
            <a:srgbClr val="034EA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공지사항</a:t>
            </a:r>
            <a:endParaRPr lang="en-US" altLang="ko-KR" sz="1200" dirty="0"/>
          </a:p>
          <a:p>
            <a:pPr algn="ctr"/>
            <a:r>
              <a:rPr lang="ko-KR" altLang="en-US" sz="1200" dirty="0"/>
              <a:t>관리</a:t>
            </a:r>
          </a:p>
        </p:txBody>
      </p:sp>
      <p:sp>
        <p:nvSpPr>
          <p:cNvPr id="94" name="순서도: 수행의 시작/종료 93"/>
          <p:cNvSpPr/>
          <p:nvPr/>
        </p:nvSpPr>
        <p:spPr>
          <a:xfrm>
            <a:off x="6561424" y="3004012"/>
            <a:ext cx="1290778" cy="413253"/>
          </a:xfrm>
          <a:prstGeom prst="flowChartTerminator">
            <a:avLst/>
          </a:prstGeom>
          <a:solidFill>
            <a:srgbClr val="4DA9E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리뷰</a:t>
            </a:r>
          </a:p>
        </p:txBody>
      </p:sp>
      <p:sp>
        <p:nvSpPr>
          <p:cNvPr id="95" name="순서도: 수행의 시작/종료 94"/>
          <p:cNvSpPr/>
          <p:nvPr/>
        </p:nvSpPr>
        <p:spPr>
          <a:xfrm>
            <a:off x="4591591" y="3007945"/>
            <a:ext cx="1290778" cy="413253"/>
          </a:xfrm>
          <a:prstGeom prst="flowChartTerminator">
            <a:avLst/>
          </a:prstGeom>
          <a:solidFill>
            <a:srgbClr val="4DA9E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스타일 </a:t>
            </a:r>
          </a:p>
        </p:txBody>
      </p:sp>
      <p:cxnSp>
        <p:nvCxnSpPr>
          <p:cNvPr id="96" name="직선 연결선 95"/>
          <p:cNvCxnSpPr>
            <a:stCxn id="65" idx="2"/>
          </p:cNvCxnSpPr>
          <p:nvPr/>
        </p:nvCxnSpPr>
        <p:spPr>
          <a:xfrm flipH="1">
            <a:off x="5756298" y="1234995"/>
            <a:ext cx="1" cy="479456"/>
          </a:xfrm>
          <a:prstGeom prst="line">
            <a:avLst/>
          </a:prstGeom>
          <a:ln w="19050">
            <a:solidFill>
              <a:srgbClr val="6B6B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연결선 96"/>
          <p:cNvCxnSpPr>
            <a:stCxn id="82" idx="1"/>
          </p:cNvCxnSpPr>
          <p:nvPr/>
        </p:nvCxnSpPr>
        <p:spPr>
          <a:xfrm flipH="1" flipV="1">
            <a:off x="5756298" y="1366752"/>
            <a:ext cx="1394573" cy="1"/>
          </a:xfrm>
          <a:prstGeom prst="line">
            <a:avLst/>
          </a:prstGeom>
          <a:ln w="19050">
            <a:solidFill>
              <a:srgbClr val="6B6B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연결선 97"/>
          <p:cNvCxnSpPr/>
          <p:nvPr/>
        </p:nvCxnSpPr>
        <p:spPr>
          <a:xfrm>
            <a:off x="3267147" y="1705724"/>
            <a:ext cx="5923685" cy="0"/>
          </a:xfrm>
          <a:prstGeom prst="line">
            <a:avLst/>
          </a:prstGeom>
          <a:ln w="19050">
            <a:solidFill>
              <a:srgbClr val="6B6B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연결선 99"/>
          <p:cNvCxnSpPr/>
          <p:nvPr/>
        </p:nvCxnSpPr>
        <p:spPr>
          <a:xfrm>
            <a:off x="3274299" y="1705724"/>
            <a:ext cx="1" cy="144343"/>
          </a:xfrm>
          <a:prstGeom prst="line">
            <a:avLst/>
          </a:prstGeom>
          <a:ln w="19050">
            <a:solidFill>
              <a:srgbClr val="6B6B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순서도: 수행의 시작/종료 100"/>
          <p:cNvSpPr/>
          <p:nvPr/>
        </p:nvSpPr>
        <p:spPr>
          <a:xfrm>
            <a:off x="8531257" y="3001551"/>
            <a:ext cx="1290778" cy="413253"/>
          </a:xfrm>
          <a:prstGeom prst="flowChartTerminator">
            <a:avLst/>
          </a:prstGeom>
          <a:solidFill>
            <a:srgbClr val="4DA9E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FAQ</a:t>
            </a:r>
            <a:endParaRPr lang="ko-KR" altLang="en-US" sz="1200" dirty="0"/>
          </a:p>
        </p:txBody>
      </p:sp>
      <p:cxnSp>
        <p:nvCxnSpPr>
          <p:cNvPr id="102" name="직선 연결선 101"/>
          <p:cNvCxnSpPr/>
          <p:nvPr/>
        </p:nvCxnSpPr>
        <p:spPr>
          <a:xfrm>
            <a:off x="5240940" y="1700127"/>
            <a:ext cx="1" cy="144343"/>
          </a:xfrm>
          <a:prstGeom prst="line">
            <a:avLst/>
          </a:prstGeom>
          <a:ln w="19050">
            <a:solidFill>
              <a:srgbClr val="6B6B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연결선 102"/>
          <p:cNvCxnSpPr/>
          <p:nvPr/>
        </p:nvCxnSpPr>
        <p:spPr>
          <a:xfrm>
            <a:off x="7206812" y="1706792"/>
            <a:ext cx="1" cy="144343"/>
          </a:xfrm>
          <a:prstGeom prst="line">
            <a:avLst/>
          </a:prstGeom>
          <a:ln w="19050">
            <a:solidFill>
              <a:srgbClr val="6B6B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연결선 103"/>
          <p:cNvCxnSpPr/>
          <p:nvPr/>
        </p:nvCxnSpPr>
        <p:spPr>
          <a:xfrm>
            <a:off x="9184489" y="1698772"/>
            <a:ext cx="1" cy="144343"/>
          </a:xfrm>
          <a:prstGeom prst="line">
            <a:avLst/>
          </a:prstGeom>
          <a:ln w="19050">
            <a:solidFill>
              <a:srgbClr val="6B6B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연결선 104"/>
          <p:cNvCxnSpPr>
            <a:stCxn id="83" idx="1"/>
            <a:endCxn id="82" idx="3"/>
          </p:cNvCxnSpPr>
          <p:nvPr/>
        </p:nvCxnSpPr>
        <p:spPr>
          <a:xfrm flipH="1">
            <a:off x="8441649" y="948646"/>
            <a:ext cx="103794" cy="418107"/>
          </a:xfrm>
          <a:prstGeom prst="line">
            <a:avLst/>
          </a:prstGeom>
          <a:ln w="19050">
            <a:solidFill>
              <a:srgbClr val="6B6B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연결선 105"/>
          <p:cNvCxnSpPr>
            <a:stCxn id="84" idx="1"/>
            <a:endCxn id="82" idx="3"/>
          </p:cNvCxnSpPr>
          <p:nvPr/>
        </p:nvCxnSpPr>
        <p:spPr>
          <a:xfrm flipH="1" flipV="1">
            <a:off x="8441649" y="1366753"/>
            <a:ext cx="103794" cy="76929"/>
          </a:xfrm>
          <a:prstGeom prst="line">
            <a:avLst/>
          </a:prstGeom>
          <a:ln w="19050">
            <a:solidFill>
              <a:srgbClr val="6B6B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연결선 106"/>
          <p:cNvCxnSpPr>
            <a:stCxn id="85" idx="1"/>
            <a:endCxn id="83" idx="3"/>
          </p:cNvCxnSpPr>
          <p:nvPr/>
        </p:nvCxnSpPr>
        <p:spPr>
          <a:xfrm flipH="1">
            <a:off x="9836221" y="948645"/>
            <a:ext cx="103794" cy="1"/>
          </a:xfrm>
          <a:prstGeom prst="line">
            <a:avLst/>
          </a:prstGeom>
          <a:ln w="19050">
            <a:solidFill>
              <a:srgbClr val="6B6B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6D4511E2-EE2F-E03F-CA72-DA9B374F1A69}"/>
              </a:ext>
            </a:extLst>
          </p:cNvPr>
          <p:cNvSpPr/>
          <p:nvPr/>
        </p:nvSpPr>
        <p:spPr>
          <a:xfrm>
            <a:off x="7874" y="40316"/>
            <a:ext cx="4895820" cy="5287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b="1" dirty="0">
                <a:solidFill>
                  <a:srgbClr val="034EA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504000101010101" pitchFamily="18" charset="-127"/>
              </a:rPr>
              <a:t>4. </a:t>
            </a:r>
            <a:r>
              <a:rPr lang="ko-KR" altLang="en-US" sz="2000" b="1" dirty="0">
                <a:solidFill>
                  <a:srgbClr val="034EA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504000101010101" pitchFamily="18" charset="-127"/>
              </a:rPr>
              <a:t>프로젝트 수행결과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49AC2F-CE5B-B1E6-026D-FF559019DAF5}"/>
              </a:ext>
            </a:extLst>
          </p:cNvPr>
          <p:cNvSpPr txBox="1"/>
          <p:nvPr/>
        </p:nvSpPr>
        <p:spPr>
          <a:xfrm>
            <a:off x="10033909" y="167352"/>
            <a:ext cx="21518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6B6B6B"/>
                </a:solidFill>
                <a:latin typeface="+mj-lt"/>
              </a:rPr>
              <a:t>1) </a:t>
            </a:r>
            <a:r>
              <a:rPr lang="ko-KR" altLang="en-US" sz="1400" dirty="0">
                <a:solidFill>
                  <a:srgbClr val="6B6B6B"/>
                </a:solidFill>
                <a:latin typeface="+mj-lt"/>
              </a:rPr>
              <a:t>홈페이지 계층구조도</a:t>
            </a:r>
            <a:endParaRPr lang="en-US" altLang="ko-KR" sz="1400" dirty="0">
              <a:solidFill>
                <a:srgbClr val="6B6B6B"/>
              </a:solidFill>
              <a:latin typeface="+mj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D464A-C4DD-4E04-AB5D-95B31C8BBD9A}" type="slidenum">
              <a:rPr lang="ko-KR" altLang="en-US" smtClean="0"/>
              <a:t>12</a:t>
            </a:fld>
            <a:endParaRPr lang="ko-KR" altLang="en-US" dirty="0"/>
          </a:p>
        </p:txBody>
      </p:sp>
      <p:sp>
        <p:nvSpPr>
          <p:cNvPr id="55" name="순서도: 수행의 시작/종료 54"/>
          <p:cNvSpPr/>
          <p:nvPr/>
        </p:nvSpPr>
        <p:spPr>
          <a:xfrm>
            <a:off x="5583600" y="2504477"/>
            <a:ext cx="1290778" cy="413253"/>
          </a:xfrm>
          <a:prstGeom prst="flowChartTerminator">
            <a:avLst/>
          </a:prstGeom>
          <a:solidFill>
            <a:srgbClr val="4DA9E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시술 목록</a:t>
            </a:r>
          </a:p>
        </p:txBody>
      </p:sp>
      <p:sp>
        <p:nvSpPr>
          <p:cNvPr id="53" name="순서도: 수행의 시작/종료 52"/>
          <p:cNvSpPr/>
          <p:nvPr/>
        </p:nvSpPr>
        <p:spPr>
          <a:xfrm>
            <a:off x="4582097" y="3815802"/>
            <a:ext cx="1290778" cy="413253"/>
          </a:xfrm>
          <a:prstGeom prst="flowChartTerminator">
            <a:avLst/>
          </a:prstGeom>
          <a:solidFill>
            <a:srgbClr val="034EA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예약 관리</a:t>
            </a:r>
          </a:p>
        </p:txBody>
      </p:sp>
      <p:sp>
        <p:nvSpPr>
          <p:cNvPr id="54" name="순서도: 수행의 시작/종료 53"/>
          <p:cNvSpPr/>
          <p:nvPr/>
        </p:nvSpPr>
        <p:spPr>
          <a:xfrm>
            <a:off x="6593389" y="3815802"/>
            <a:ext cx="1290778" cy="413253"/>
          </a:xfrm>
          <a:prstGeom prst="flowChartTerminator">
            <a:avLst/>
          </a:prstGeom>
          <a:solidFill>
            <a:srgbClr val="034EA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예약 신청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39374" y="6578990"/>
            <a:ext cx="148060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* </a:t>
            </a:r>
            <a:r>
              <a:rPr lang="ko-KR" altLang="en-US" sz="1050" dirty="0"/>
              <a:t>디자이너 핵심기능</a:t>
            </a:r>
          </a:p>
        </p:txBody>
      </p:sp>
    </p:spTree>
    <p:extLst>
      <p:ext uri="{BB962C8B-B14F-4D97-AF65-F5344CB8AC3E}">
        <p14:creationId xmlns:p14="http://schemas.microsoft.com/office/powerpoint/2010/main" val="39479860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DA9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양쪽 모서리가 둥근 사각형 8"/>
          <p:cNvSpPr/>
          <p:nvPr/>
        </p:nvSpPr>
        <p:spPr>
          <a:xfrm>
            <a:off x="0" y="569102"/>
            <a:ext cx="12192000" cy="6288898"/>
          </a:xfrm>
          <a:prstGeom prst="round2SameRect">
            <a:avLst>
              <a:gd name="adj1" fmla="val 8589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EE1BB75-707A-53BA-CB75-633BBCB670FF}"/>
              </a:ext>
            </a:extLst>
          </p:cNvPr>
          <p:cNvSpPr/>
          <p:nvPr/>
        </p:nvSpPr>
        <p:spPr>
          <a:xfrm>
            <a:off x="7874" y="40316"/>
            <a:ext cx="4895820" cy="5287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b="1" dirty="0">
                <a:solidFill>
                  <a:srgbClr val="034EA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504000101010101" pitchFamily="18" charset="-127"/>
              </a:rPr>
              <a:t>4. </a:t>
            </a:r>
            <a:r>
              <a:rPr lang="ko-KR" altLang="en-US" sz="2000" b="1" dirty="0">
                <a:solidFill>
                  <a:srgbClr val="034EA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504000101010101" pitchFamily="18" charset="-127"/>
              </a:rPr>
              <a:t>프로젝트 수행결과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C5C9C21-B79A-1AB1-87F5-E6FADF0C2E66}"/>
              </a:ext>
            </a:extLst>
          </p:cNvPr>
          <p:cNvSpPr txBox="1"/>
          <p:nvPr/>
        </p:nvSpPr>
        <p:spPr>
          <a:xfrm>
            <a:off x="8153400" y="167352"/>
            <a:ext cx="40307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6B6B6B"/>
                </a:solidFill>
                <a:latin typeface="+mj-lt"/>
              </a:rPr>
              <a:t>2)</a:t>
            </a:r>
            <a:r>
              <a:rPr lang="ko-KR" altLang="en-US" sz="1400" dirty="0">
                <a:solidFill>
                  <a:srgbClr val="6B6B6B"/>
                </a:solidFill>
                <a:latin typeface="+mj-lt"/>
              </a:rPr>
              <a:t> 주요기능 클래스 다이어그램 </a:t>
            </a:r>
            <a:r>
              <a:rPr lang="en-US" altLang="ko-KR" sz="1400" dirty="0">
                <a:solidFill>
                  <a:srgbClr val="6B6B6B"/>
                </a:solidFill>
                <a:latin typeface="+mj-lt"/>
              </a:rPr>
              <a:t>– </a:t>
            </a:r>
            <a:r>
              <a:rPr lang="ko-KR" altLang="en-US" sz="1400" dirty="0">
                <a:solidFill>
                  <a:srgbClr val="6B6B6B"/>
                </a:solidFill>
                <a:latin typeface="+mj-lt"/>
              </a:rPr>
              <a:t>예약등록</a:t>
            </a:r>
            <a:r>
              <a:rPr lang="en-US" altLang="ko-KR" sz="1400" dirty="0">
                <a:solidFill>
                  <a:srgbClr val="6B6B6B"/>
                </a:solidFill>
                <a:latin typeface="+mj-lt"/>
              </a:rPr>
              <a:t>/</a:t>
            </a:r>
            <a:r>
              <a:rPr lang="ko-KR" altLang="en-US" sz="1400" dirty="0">
                <a:solidFill>
                  <a:srgbClr val="6B6B6B"/>
                </a:solidFill>
                <a:latin typeface="+mj-lt"/>
              </a:rPr>
              <a:t>신청</a:t>
            </a:r>
            <a:endParaRPr lang="en-US" altLang="ko-KR" sz="1400" dirty="0">
              <a:solidFill>
                <a:srgbClr val="6B6B6B"/>
              </a:solidFill>
              <a:latin typeface="+mj-lt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FFADB20-1122-3609-BFDF-0C0B06629C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1356" y="1428090"/>
            <a:ext cx="1522519" cy="457596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5362CCC-9BDA-E1DF-178C-257697F764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992" y="614466"/>
            <a:ext cx="9096900" cy="6203218"/>
          </a:xfrm>
          <a:prstGeom prst="rect">
            <a:avLst/>
          </a:prstGeom>
        </p:spPr>
      </p:pic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D464A-C4DD-4E04-AB5D-95B31C8BBD9A}" type="slidenum">
              <a:rPr lang="ko-KR" altLang="en-US" smtClean="0"/>
              <a:t>13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074848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DA9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양쪽 모서리가 둥근 사각형 8"/>
          <p:cNvSpPr/>
          <p:nvPr/>
        </p:nvSpPr>
        <p:spPr>
          <a:xfrm>
            <a:off x="0" y="569102"/>
            <a:ext cx="12192000" cy="6288898"/>
          </a:xfrm>
          <a:prstGeom prst="round2SameRect">
            <a:avLst>
              <a:gd name="adj1" fmla="val 8589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EE1BB75-707A-53BA-CB75-633BBCB670FF}"/>
              </a:ext>
            </a:extLst>
          </p:cNvPr>
          <p:cNvSpPr/>
          <p:nvPr/>
        </p:nvSpPr>
        <p:spPr>
          <a:xfrm>
            <a:off x="7874" y="40316"/>
            <a:ext cx="4895820" cy="5287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b="1" dirty="0">
                <a:solidFill>
                  <a:srgbClr val="034EA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504000101010101" pitchFamily="18" charset="-127"/>
              </a:rPr>
              <a:t>4. </a:t>
            </a:r>
            <a:r>
              <a:rPr lang="ko-KR" altLang="en-US" sz="2000" b="1" dirty="0">
                <a:solidFill>
                  <a:srgbClr val="034EA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504000101010101" pitchFamily="18" charset="-127"/>
              </a:rPr>
              <a:t>프로젝트 수행결과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63788EC-4C5A-AA12-A6EF-EBB926135B39}"/>
              </a:ext>
            </a:extLst>
          </p:cNvPr>
          <p:cNvSpPr txBox="1"/>
          <p:nvPr/>
        </p:nvSpPr>
        <p:spPr>
          <a:xfrm>
            <a:off x="9750490" y="167352"/>
            <a:ext cx="2433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6B6B6B"/>
                </a:solidFill>
                <a:latin typeface="+mj-lt"/>
              </a:rPr>
              <a:t>3) </a:t>
            </a:r>
            <a:r>
              <a:rPr lang="ko-KR" altLang="en-US" sz="1400" dirty="0">
                <a:solidFill>
                  <a:srgbClr val="6B6B6B"/>
                </a:solidFill>
                <a:latin typeface="+mj-lt"/>
              </a:rPr>
              <a:t>데이터베이스 설계</a:t>
            </a:r>
            <a:r>
              <a:rPr lang="en-US" altLang="ko-KR" sz="1400" dirty="0">
                <a:solidFill>
                  <a:srgbClr val="6B6B6B"/>
                </a:solidFill>
                <a:latin typeface="+mj-lt"/>
              </a:rPr>
              <a:t> – ERD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245AE9E-7FB4-EBEA-BFFC-D3873DDCCCE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72"/>
          <a:stretch/>
        </p:blipFill>
        <p:spPr>
          <a:xfrm>
            <a:off x="1800808" y="684698"/>
            <a:ext cx="8574816" cy="6173302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D464A-C4DD-4E04-AB5D-95B31C8BBD9A}" type="slidenum">
              <a:rPr lang="ko-KR" altLang="en-US" smtClean="0"/>
              <a:t>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312557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DA9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양쪽 모서리가 둥근 사각형 8"/>
          <p:cNvSpPr/>
          <p:nvPr/>
        </p:nvSpPr>
        <p:spPr>
          <a:xfrm>
            <a:off x="0" y="569102"/>
            <a:ext cx="12192000" cy="6288898"/>
          </a:xfrm>
          <a:prstGeom prst="round2SameRect">
            <a:avLst>
              <a:gd name="adj1" fmla="val 8589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EE1BB75-707A-53BA-CB75-633BBCB670FF}"/>
              </a:ext>
            </a:extLst>
          </p:cNvPr>
          <p:cNvSpPr/>
          <p:nvPr/>
        </p:nvSpPr>
        <p:spPr>
          <a:xfrm>
            <a:off x="7874" y="40316"/>
            <a:ext cx="4895820" cy="5287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b="1" dirty="0">
                <a:solidFill>
                  <a:srgbClr val="034EA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504000101010101" pitchFamily="18" charset="-127"/>
              </a:rPr>
              <a:t>4. </a:t>
            </a:r>
            <a:r>
              <a:rPr lang="ko-KR" altLang="en-US" sz="2000" b="1" dirty="0">
                <a:solidFill>
                  <a:srgbClr val="034EA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504000101010101" pitchFamily="18" charset="-127"/>
              </a:rPr>
              <a:t>프로젝트 수행결과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8D53142-D5A7-B2F6-77B2-FC63349A920E}"/>
              </a:ext>
            </a:extLst>
          </p:cNvPr>
          <p:cNvSpPr txBox="1"/>
          <p:nvPr/>
        </p:nvSpPr>
        <p:spPr>
          <a:xfrm>
            <a:off x="9125343" y="167352"/>
            <a:ext cx="30604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6B6B6B"/>
                </a:solidFill>
                <a:latin typeface="+mj-lt"/>
              </a:rPr>
              <a:t>3) </a:t>
            </a:r>
            <a:r>
              <a:rPr lang="ko-KR" altLang="en-US" sz="1400" dirty="0">
                <a:solidFill>
                  <a:srgbClr val="6B6B6B"/>
                </a:solidFill>
                <a:latin typeface="+mj-lt"/>
              </a:rPr>
              <a:t>데이터베이스 설계</a:t>
            </a:r>
            <a:r>
              <a:rPr lang="en-US" altLang="ko-KR" sz="1400" dirty="0">
                <a:solidFill>
                  <a:srgbClr val="6B6B6B"/>
                </a:solidFill>
                <a:latin typeface="+mj-lt"/>
              </a:rPr>
              <a:t> – </a:t>
            </a:r>
            <a:r>
              <a:rPr lang="ko-KR" altLang="en-US" sz="1400" dirty="0">
                <a:solidFill>
                  <a:srgbClr val="6B6B6B"/>
                </a:solidFill>
                <a:latin typeface="+mj-lt"/>
              </a:rPr>
              <a:t>테이블 명세</a:t>
            </a:r>
            <a:endParaRPr lang="en-US" altLang="ko-KR" sz="1400" dirty="0">
              <a:solidFill>
                <a:srgbClr val="6B6B6B"/>
              </a:solidFill>
              <a:latin typeface="+mj-lt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7DC9FBE-5A95-3E45-F522-5D97D7CC774E}"/>
              </a:ext>
            </a:extLst>
          </p:cNvPr>
          <p:cNvSpPr/>
          <p:nvPr/>
        </p:nvSpPr>
        <p:spPr>
          <a:xfrm>
            <a:off x="73564" y="600028"/>
            <a:ext cx="9762347" cy="4918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504000101010101" pitchFamily="18" charset="-127"/>
              </a:rPr>
              <a:t>■</a:t>
            </a:r>
            <a:r>
              <a:rPr lang="en-US" altLang="ko-KR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504000101010101" pitchFamily="18" charset="-127"/>
              </a:rPr>
              <a:t> </a:t>
            </a:r>
            <a:r>
              <a:rPr lang="ko-KR" altLang="en-US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504000101010101" pitchFamily="18" charset="-127"/>
              </a:rPr>
              <a:t>예약 등록 테이블</a:t>
            </a:r>
            <a:r>
              <a:rPr lang="en-US" altLang="ko-KR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504000101010101" pitchFamily="18" charset="-127"/>
              </a:rPr>
              <a:t> [enroll]</a:t>
            </a:r>
            <a:endParaRPr lang="ko-KR" altLang="en-US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바탕" panose="02030504000101010101" pitchFamily="18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3AE849C-76C2-894B-D788-388166F6E6FA}"/>
              </a:ext>
            </a:extLst>
          </p:cNvPr>
          <p:cNvSpPr/>
          <p:nvPr/>
        </p:nvSpPr>
        <p:spPr>
          <a:xfrm>
            <a:off x="73560" y="3369700"/>
            <a:ext cx="9762347" cy="4918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504000101010101" pitchFamily="18" charset="-127"/>
              </a:rPr>
              <a:t>■</a:t>
            </a:r>
            <a:r>
              <a:rPr lang="en-US" altLang="ko-KR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504000101010101" pitchFamily="18" charset="-127"/>
              </a:rPr>
              <a:t> </a:t>
            </a:r>
            <a:r>
              <a:rPr lang="ko-KR" altLang="en-US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504000101010101" pitchFamily="18" charset="-127"/>
              </a:rPr>
              <a:t>예약 신청</a:t>
            </a:r>
            <a:r>
              <a:rPr lang="en-US" altLang="ko-KR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504000101010101" pitchFamily="18" charset="-127"/>
              </a:rPr>
              <a:t> </a:t>
            </a:r>
            <a:r>
              <a:rPr lang="ko-KR" altLang="en-US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504000101010101" pitchFamily="18" charset="-127"/>
              </a:rPr>
              <a:t>테이블</a:t>
            </a:r>
            <a:r>
              <a:rPr lang="en-US" altLang="ko-KR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504000101010101" pitchFamily="18" charset="-127"/>
              </a:rPr>
              <a:t> [reserve]</a:t>
            </a:r>
            <a:endParaRPr lang="ko-KR" altLang="en-US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바탕" panose="02030504000101010101" pitchFamily="18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40712649-B8B6-A401-4930-1DFBCCBF8B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8740746"/>
              </p:ext>
            </p:extLst>
          </p:nvPr>
        </p:nvGraphicFramePr>
        <p:xfrm>
          <a:off x="73560" y="1129188"/>
          <a:ext cx="12044876" cy="2214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52732">
                  <a:extLst>
                    <a:ext uri="{9D8B030D-6E8A-4147-A177-3AD203B41FA5}">
                      <a16:colId xmlns:a16="http://schemas.microsoft.com/office/drawing/2014/main" val="1615139187"/>
                    </a:ext>
                  </a:extLst>
                </a:gridCol>
                <a:gridCol w="1704813">
                  <a:extLst>
                    <a:ext uri="{9D8B030D-6E8A-4147-A177-3AD203B41FA5}">
                      <a16:colId xmlns:a16="http://schemas.microsoft.com/office/drawing/2014/main" val="3798051378"/>
                    </a:ext>
                  </a:extLst>
                </a:gridCol>
                <a:gridCol w="1230303">
                  <a:extLst>
                    <a:ext uri="{9D8B030D-6E8A-4147-A177-3AD203B41FA5}">
                      <a16:colId xmlns:a16="http://schemas.microsoft.com/office/drawing/2014/main" val="1515621088"/>
                    </a:ext>
                  </a:extLst>
                </a:gridCol>
                <a:gridCol w="1230303">
                  <a:extLst>
                    <a:ext uri="{9D8B030D-6E8A-4147-A177-3AD203B41FA5}">
                      <a16:colId xmlns:a16="http://schemas.microsoft.com/office/drawing/2014/main" val="488156469"/>
                    </a:ext>
                  </a:extLst>
                </a:gridCol>
                <a:gridCol w="1230303">
                  <a:extLst>
                    <a:ext uri="{9D8B030D-6E8A-4147-A177-3AD203B41FA5}">
                      <a16:colId xmlns:a16="http://schemas.microsoft.com/office/drawing/2014/main" val="168924833"/>
                    </a:ext>
                  </a:extLst>
                </a:gridCol>
                <a:gridCol w="1230303">
                  <a:extLst>
                    <a:ext uri="{9D8B030D-6E8A-4147-A177-3AD203B41FA5}">
                      <a16:colId xmlns:a16="http://schemas.microsoft.com/office/drawing/2014/main" val="1140169211"/>
                    </a:ext>
                  </a:extLst>
                </a:gridCol>
                <a:gridCol w="494523">
                  <a:extLst>
                    <a:ext uri="{9D8B030D-6E8A-4147-A177-3AD203B41FA5}">
                      <a16:colId xmlns:a16="http://schemas.microsoft.com/office/drawing/2014/main" val="1878220084"/>
                    </a:ext>
                  </a:extLst>
                </a:gridCol>
                <a:gridCol w="494523">
                  <a:extLst>
                    <a:ext uri="{9D8B030D-6E8A-4147-A177-3AD203B41FA5}">
                      <a16:colId xmlns:a16="http://schemas.microsoft.com/office/drawing/2014/main" val="2782381007"/>
                    </a:ext>
                  </a:extLst>
                </a:gridCol>
                <a:gridCol w="1287625">
                  <a:extLst>
                    <a:ext uri="{9D8B030D-6E8A-4147-A177-3AD203B41FA5}">
                      <a16:colId xmlns:a16="http://schemas.microsoft.com/office/drawing/2014/main" val="2929214229"/>
                    </a:ext>
                  </a:extLst>
                </a:gridCol>
                <a:gridCol w="1789448">
                  <a:extLst>
                    <a:ext uri="{9D8B030D-6E8A-4147-A177-3AD203B41FA5}">
                      <a16:colId xmlns:a16="http://schemas.microsoft.com/office/drawing/2014/main" val="1700600634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컬럼명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3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설명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3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타입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3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길이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3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NULL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3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DEFAULT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3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PK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3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FK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3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참조테이블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3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비고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3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7734127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enrollno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예약등록번호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Y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auto_increment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4066190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enrolldate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등록날짜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3431006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enrolltime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등록시간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61677053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eprice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메뉴가격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3087150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emenu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메뉴명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0665358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menuno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메뉴번호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Y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hairmenu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0368318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did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디자이너 아이디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Y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designer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on delete cascade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656478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123667EC-D076-2B0A-1000-3F23DEBC4B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0968079"/>
              </p:ext>
            </p:extLst>
          </p:nvPr>
        </p:nvGraphicFramePr>
        <p:xfrm>
          <a:off x="73560" y="3912431"/>
          <a:ext cx="12044879" cy="1674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50654">
                  <a:extLst>
                    <a:ext uri="{9D8B030D-6E8A-4147-A177-3AD203B41FA5}">
                      <a16:colId xmlns:a16="http://schemas.microsoft.com/office/drawing/2014/main" val="3126867051"/>
                    </a:ext>
                  </a:extLst>
                </a:gridCol>
                <a:gridCol w="1702194">
                  <a:extLst>
                    <a:ext uri="{9D8B030D-6E8A-4147-A177-3AD203B41FA5}">
                      <a16:colId xmlns:a16="http://schemas.microsoft.com/office/drawing/2014/main" val="2277290316"/>
                    </a:ext>
                  </a:extLst>
                </a:gridCol>
                <a:gridCol w="1229145">
                  <a:extLst>
                    <a:ext uri="{9D8B030D-6E8A-4147-A177-3AD203B41FA5}">
                      <a16:colId xmlns:a16="http://schemas.microsoft.com/office/drawing/2014/main" val="3976202480"/>
                    </a:ext>
                  </a:extLst>
                </a:gridCol>
                <a:gridCol w="1229145">
                  <a:extLst>
                    <a:ext uri="{9D8B030D-6E8A-4147-A177-3AD203B41FA5}">
                      <a16:colId xmlns:a16="http://schemas.microsoft.com/office/drawing/2014/main" val="912061280"/>
                    </a:ext>
                  </a:extLst>
                </a:gridCol>
                <a:gridCol w="1229145">
                  <a:extLst>
                    <a:ext uri="{9D8B030D-6E8A-4147-A177-3AD203B41FA5}">
                      <a16:colId xmlns:a16="http://schemas.microsoft.com/office/drawing/2014/main" val="416553257"/>
                    </a:ext>
                  </a:extLst>
                </a:gridCol>
                <a:gridCol w="1229145">
                  <a:extLst>
                    <a:ext uri="{9D8B030D-6E8A-4147-A177-3AD203B41FA5}">
                      <a16:colId xmlns:a16="http://schemas.microsoft.com/office/drawing/2014/main" val="1953086804"/>
                    </a:ext>
                  </a:extLst>
                </a:gridCol>
                <a:gridCol w="485192">
                  <a:extLst>
                    <a:ext uri="{9D8B030D-6E8A-4147-A177-3AD203B41FA5}">
                      <a16:colId xmlns:a16="http://schemas.microsoft.com/office/drawing/2014/main" val="3721267339"/>
                    </a:ext>
                  </a:extLst>
                </a:gridCol>
                <a:gridCol w="485192">
                  <a:extLst>
                    <a:ext uri="{9D8B030D-6E8A-4147-A177-3AD203B41FA5}">
                      <a16:colId xmlns:a16="http://schemas.microsoft.com/office/drawing/2014/main" val="4286513252"/>
                    </a:ext>
                  </a:extLst>
                </a:gridCol>
                <a:gridCol w="1296956">
                  <a:extLst>
                    <a:ext uri="{9D8B030D-6E8A-4147-A177-3AD203B41FA5}">
                      <a16:colId xmlns:a16="http://schemas.microsoft.com/office/drawing/2014/main" val="1800307876"/>
                    </a:ext>
                  </a:extLst>
                </a:gridCol>
                <a:gridCol w="1808111">
                  <a:extLst>
                    <a:ext uri="{9D8B030D-6E8A-4147-A177-3AD203B41FA5}">
                      <a16:colId xmlns:a16="http://schemas.microsoft.com/office/drawing/2014/main" val="3455486277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컬럼명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3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설명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3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타입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3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길이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3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NULL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3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DEFAULT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3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PK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3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FK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3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참조테이블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3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비고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3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7712058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reserveno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예약분류번호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Y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auto_increment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7427961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uid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유저 아이디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Y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user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on delete cascade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2749750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message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요청사항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Y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17666072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enrollno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예약등록번호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Y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enroll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3835574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rconfig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예약확정체크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tinyint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Y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false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CHECK IN (false,true)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3643247"/>
                  </a:ext>
                </a:extLst>
              </a:tr>
            </a:tbl>
          </a:graphicData>
        </a:graphic>
      </p:graphicFrame>
      <p:sp>
        <p:nvSpPr>
          <p:cNvPr id="14" name="슬라이드 번호 개체 틀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D464A-C4DD-4E04-AB5D-95B31C8BBD9A}" type="slidenum">
              <a:rPr lang="ko-KR" altLang="en-US" smtClean="0"/>
              <a:t>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72503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DA9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양쪽 모서리가 둥근 사각형 8"/>
          <p:cNvSpPr/>
          <p:nvPr/>
        </p:nvSpPr>
        <p:spPr>
          <a:xfrm>
            <a:off x="0" y="569102"/>
            <a:ext cx="12192000" cy="6288898"/>
          </a:xfrm>
          <a:prstGeom prst="round2SameRect">
            <a:avLst>
              <a:gd name="adj1" fmla="val 8589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EE1BB75-707A-53BA-CB75-633BBCB670FF}"/>
              </a:ext>
            </a:extLst>
          </p:cNvPr>
          <p:cNvSpPr/>
          <p:nvPr/>
        </p:nvSpPr>
        <p:spPr>
          <a:xfrm>
            <a:off x="7874" y="40316"/>
            <a:ext cx="4895820" cy="5287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b="1" dirty="0">
                <a:solidFill>
                  <a:srgbClr val="034EA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504000101010101" pitchFamily="18" charset="-127"/>
              </a:rPr>
              <a:t>4. </a:t>
            </a:r>
            <a:r>
              <a:rPr lang="ko-KR" altLang="en-US" sz="2000" b="1" dirty="0">
                <a:solidFill>
                  <a:srgbClr val="034EA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504000101010101" pitchFamily="18" charset="-127"/>
              </a:rPr>
              <a:t>프로젝트 수행결과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B36F57E-3BF2-0440-3933-79BF0AE5E945}"/>
              </a:ext>
            </a:extLst>
          </p:cNvPr>
          <p:cNvSpPr/>
          <p:nvPr/>
        </p:nvSpPr>
        <p:spPr>
          <a:xfrm>
            <a:off x="73564" y="600028"/>
            <a:ext cx="9762347" cy="4918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504000101010101" pitchFamily="18" charset="-127"/>
              </a:rPr>
              <a:t>■</a:t>
            </a:r>
            <a:r>
              <a:rPr lang="en-US" altLang="ko-KR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504000101010101" pitchFamily="18" charset="-127"/>
              </a:rPr>
              <a:t> </a:t>
            </a:r>
            <a:r>
              <a:rPr lang="ko-KR" altLang="en-US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504000101010101" pitchFamily="18" charset="-127"/>
              </a:rPr>
              <a:t>디자이너</a:t>
            </a:r>
            <a:r>
              <a:rPr lang="en-US" altLang="ko-KR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504000101010101" pitchFamily="18" charset="-127"/>
              </a:rPr>
              <a:t> </a:t>
            </a:r>
            <a:r>
              <a:rPr lang="ko-KR" altLang="en-US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504000101010101" pitchFamily="18" charset="-127"/>
              </a:rPr>
              <a:t>테이블</a:t>
            </a:r>
            <a:r>
              <a:rPr lang="en-US" altLang="ko-KR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504000101010101" pitchFamily="18" charset="-127"/>
              </a:rPr>
              <a:t> [designer]</a:t>
            </a:r>
            <a:endParaRPr lang="ko-KR" altLang="en-US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바탕" panose="02030504000101010101" pitchFamily="18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C6C680A2-750F-47DD-EE94-D69F1EF66A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6609988"/>
              </p:ext>
            </p:extLst>
          </p:nvPr>
        </p:nvGraphicFramePr>
        <p:xfrm>
          <a:off x="73564" y="1156992"/>
          <a:ext cx="12044880" cy="4104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12352">
                  <a:extLst>
                    <a:ext uri="{9D8B030D-6E8A-4147-A177-3AD203B41FA5}">
                      <a16:colId xmlns:a16="http://schemas.microsoft.com/office/drawing/2014/main" val="3813358179"/>
                    </a:ext>
                  </a:extLst>
                </a:gridCol>
                <a:gridCol w="1653924">
                  <a:extLst>
                    <a:ext uri="{9D8B030D-6E8A-4147-A177-3AD203B41FA5}">
                      <a16:colId xmlns:a16="http://schemas.microsoft.com/office/drawing/2014/main" val="4022639790"/>
                    </a:ext>
                  </a:extLst>
                </a:gridCol>
                <a:gridCol w="1264783">
                  <a:extLst>
                    <a:ext uri="{9D8B030D-6E8A-4147-A177-3AD203B41FA5}">
                      <a16:colId xmlns:a16="http://schemas.microsoft.com/office/drawing/2014/main" val="1480436108"/>
                    </a:ext>
                  </a:extLst>
                </a:gridCol>
                <a:gridCol w="1264783">
                  <a:extLst>
                    <a:ext uri="{9D8B030D-6E8A-4147-A177-3AD203B41FA5}">
                      <a16:colId xmlns:a16="http://schemas.microsoft.com/office/drawing/2014/main" val="2826041026"/>
                    </a:ext>
                  </a:extLst>
                </a:gridCol>
                <a:gridCol w="1264783">
                  <a:extLst>
                    <a:ext uri="{9D8B030D-6E8A-4147-A177-3AD203B41FA5}">
                      <a16:colId xmlns:a16="http://schemas.microsoft.com/office/drawing/2014/main" val="2929902406"/>
                    </a:ext>
                  </a:extLst>
                </a:gridCol>
                <a:gridCol w="1264783">
                  <a:extLst>
                    <a:ext uri="{9D8B030D-6E8A-4147-A177-3AD203B41FA5}">
                      <a16:colId xmlns:a16="http://schemas.microsoft.com/office/drawing/2014/main" val="2762538129"/>
                    </a:ext>
                  </a:extLst>
                </a:gridCol>
                <a:gridCol w="517849">
                  <a:extLst>
                    <a:ext uri="{9D8B030D-6E8A-4147-A177-3AD203B41FA5}">
                      <a16:colId xmlns:a16="http://schemas.microsoft.com/office/drawing/2014/main" val="3452996424"/>
                    </a:ext>
                  </a:extLst>
                </a:gridCol>
                <a:gridCol w="517849">
                  <a:extLst>
                    <a:ext uri="{9D8B030D-6E8A-4147-A177-3AD203B41FA5}">
                      <a16:colId xmlns:a16="http://schemas.microsoft.com/office/drawing/2014/main" val="9735297"/>
                    </a:ext>
                  </a:extLst>
                </a:gridCol>
                <a:gridCol w="1138335">
                  <a:extLst>
                    <a:ext uri="{9D8B030D-6E8A-4147-A177-3AD203B41FA5}">
                      <a16:colId xmlns:a16="http://schemas.microsoft.com/office/drawing/2014/main" val="2563739636"/>
                    </a:ext>
                  </a:extLst>
                </a:gridCol>
                <a:gridCol w="1845439">
                  <a:extLst>
                    <a:ext uri="{9D8B030D-6E8A-4147-A177-3AD203B41FA5}">
                      <a16:colId xmlns:a16="http://schemas.microsoft.com/office/drawing/2014/main" val="3529047289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컬럼명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3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설명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3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타입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3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길이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3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NULL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3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DEFAULT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3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PK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3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FK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3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참조테이블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3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비고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3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8510790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did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디자이너 아이디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Y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4478083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dpw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디자이너 비밀번호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1427314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dname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디자이너 이름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4809113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birth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디자이너 생일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6867825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demail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디자이너 이메일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UNIQUE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456838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dphone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디자이너 전화번호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2090922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address1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주소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4917043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address2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상세주소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2519457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dzipcode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우편번호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14551274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validation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자격승인여부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tinyint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Y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false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CHECK IN (false,true)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2176625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likecnt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좋아요 수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Y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  <a:r>
                        <a:rPr lang="ko-KR" alt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892933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dfilename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사진파일명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Y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default.jpg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0193592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introduction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자기소개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200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Y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86768628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hairshop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헤어샵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2907452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2D7FF8E3-2EDC-FFE5-B5B5-B5882740FBCF}"/>
              </a:ext>
            </a:extLst>
          </p:cNvPr>
          <p:cNvSpPr/>
          <p:nvPr/>
        </p:nvSpPr>
        <p:spPr>
          <a:xfrm>
            <a:off x="73563" y="5277610"/>
            <a:ext cx="9762347" cy="4918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504000101010101" pitchFamily="18" charset="-127"/>
              </a:rPr>
              <a:t>■</a:t>
            </a:r>
            <a:r>
              <a:rPr lang="en-US" altLang="ko-KR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504000101010101" pitchFamily="18" charset="-127"/>
              </a:rPr>
              <a:t> </a:t>
            </a:r>
            <a:r>
              <a:rPr lang="ko-KR" altLang="en-US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504000101010101" pitchFamily="18" charset="-127"/>
              </a:rPr>
              <a:t>디자이너 카테고리</a:t>
            </a:r>
            <a:r>
              <a:rPr lang="en-US" altLang="ko-KR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504000101010101" pitchFamily="18" charset="-127"/>
              </a:rPr>
              <a:t>(</a:t>
            </a:r>
            <a:r>
              <a:rPr lang="ko-KR" altLang="en-US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504000101010101" pitchFamily="18" charset="-127"/>
              </a:rPr>
              <a:t>헤어메뉴 분류</a:t>
            </a:r>
            <a:r>
              <a:rPr lang="en-US" altLang="ko-KR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504000101010101" pitchFamily="18" charset="-127"/>
              </a:rPr>
              <a:t>) </a:t>
            </a:r>
            <a:r>
              <a:rPr lang="ko-KR" altLang="en-US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504000101010101" pitchFamily="18" charset="-127"/>
              </a:rPr>
              <a:t>테이블</a:t>
            </a:r>
            <a:r>
              <a:rPr lang="en-US" altLang="ko-KR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504000101010101" pitchFamily="18" charset="-127"/>
              </a:rPr>
              <a:t> [category]</a:t>
            </a:r>
            <a:endParaRPr lang="ko-KR" altLang="en-US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바탕" panose="02030504000101010101" pitchFamily="18" charset="-127"/>
            </a:endParaRP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65955ABB-571F-6447-0CFF-632A5F8081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4307207"/>
              </p:ext>
            </p:extLst>
          </p:nvPr>
        </p:nvGraphicFramePr>
        <p:xfrm>
          <a:off x="73563" y="5780162"/>
          <a:ext cx="12044880" cy="864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07368">
                  <a:extLst>
                    <a:ext uri="{9D8B030D-6E8A-4147-A177-3AD203B41FA5}">
                      <a16:colId xmlns:a16="http://schemas.microsoft.com/office/drawing/2014/main" val="3622754483"/>
                    </a:ext>
                  </a:extLst>
                </a:gridCol>
                <a:gridCol w="1660849">
                  <a:extLst>
                    <a:ext uri="{9D8B030D-6E8A-4147-A177-3AD203B41FA5}">
                      <a16:colId xmlns:a16="http://schemas.microsoft.com/office/drawing/2014/main" val="2655393694"/>
                    </a:ext>
                  </a:extLst>
                </a:gridCol>
                <a:gridCol w="1268963">
                  <a:extLst>
                    <a:ext uri="{9D8B030D-6E8A-4147-A177-3AD203B41FA5}">
                      <a16:colId xmlns:a16="http://schemas.microsoft.com/office/drawing/2014/main" val="149865711"/>
                    </a:ext>
                  </a:extLst>
                </a:gridCol>
                <a:gridCol w="1268963">
                  <a:extLst>
                    <a:ext uri="{9D8B030D-6E8A-4147-A177-3AD203B41FA5}">
                      <a16:colId xmlns:a16="http://schemas.microsoft.com/office/drawing/2014/main" val="2766169322"/>
                    </a:ext>
                  </a:extLst>
                </a:gridCol>
                <a:gridCol w="1268963">
                  <a:extLst>
                    <a:ext uri="{9D8B030D-6E8A-4147-A177-3AD203B41FA5}">
                      <a16:colId xmlns:a16="http://schemas.microsoft.com/office/drawing/2014/main" val="2776601219"/>
                    </a:ext>
                  </a:extLst>
                </a:gridCol>
                <a:gridCol w="1268963">
                  <a:extLst>
                    <a:ext uri="{9D8B030D-6E8A-4147-A177-3AD203B41FA5}">
                      <a16:colId xmlns:a16="http://schemas.microsoft.com/office/drawing/2014/main" val="271884923"/>
                    </a:ext>
                  </a:extLst>
                </a:gridCol>
                <a:gridCol w="513184">
                  <a:extLst>
                    <a:ext uri="{9D8B030D-6E8A-4147-A177-3AD203B41FA5}">
                      <a16:colId xmlns:a16="http://schemas.microsoft.com/office/drawing/2014/main" val="2090693598"/>
                    </a:ext>
                  </a:extLst>
                </a:gridCol>
                <a:gridCol w="513184">
                  <a:extLst>
                    <a:ext uri="{9D8B030D-6E8A-4147-A177-3AD203B41FA5}">
                      <a16:colId xmlns:a16="http://schemas.microsoft.com/office/drawing/2014/main" val="147244382"/>
                    </a:ext>
                  </a:extLst>
                </a:gridCol>
                <a:gridCol w="1129003">
                  <a:extLst>
                    <a:ext uri="{9D8B030D-6E8A-4147-A177-3AD203B41FA5}">
                      <a16:colId xmlns:a16="http://schemas.microsoft.com/office/drawing/2014/main" val="2695311439"/>
                    </a:ext>
                  </a:extLst>
                </a:gridCol>
                <a:gridCol w="1845440">
                  <a:extLst>
                    <a:ext uri="{9D8B030D-6E8A-4147-A177-3AD203B41FA5}">
                      <a16:colId xmlns:a16="http://schemas.microsoft.com/office/drawing/2014/main" val="349546984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컬럼명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3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설명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3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타입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3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길이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3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NULL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3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DEFAULT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3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PK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3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FK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3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참조테이블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3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비고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3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2412700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cateno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분류번호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Y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auto_increment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069337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catename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분류명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4372046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40D91C4B-ED87-178D-0E30-85E4F46B90FE}"/>
              </a:ext>
            </a:extLst>
          </p:cNvPr>
          <p:cNvSpPr txBox="1"/>
          <p:nvPr/>
        </p:nvSpPr>
        <p:spPr>
          <a:xfrm>
            <a:off x="9125343" y="167352"/>
            <a:ext cx="30604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6B6B6B"/>
                </a:solidFill>
                <a:latin typeface="+mj-lt"/>
              </a:rPr>
              <a:t>3) </a:t>
            </a:r>
            <a:r>
              <a:rPr lang="ko-KR" altLang="en-US" sz="1400" dirty="0">
                <a:solidFill>
                  <a:srgbClr val="6B6B6B"/>
                </a:solidFill>
                <a:latin typeface="+mj-lt"/>
              </a:rPr>
              <a:t>데이터베이스 설계</a:t>
            </a:r>
            <a:r>
              <a:rPr lang="en-US" altLang="ko-KR" sz="1400" dirty="0">
                <a:solidFill>
                  <a:srgbClr val="6B6B6B"/>
                </a:solidFill>
                <a:latin typeface="+mj-lt"/>
              </a:rPr>
              <a:t> – </a:t>
            </a:r>
            <a:r>
              <a:rPr lang="ko-KR" altLang="en-US" sz="1400" dirty="0">
                <a:solidFill>
                  <a:srgbClr val="6B6B6B"/>
                </a:solidFill>
                <a:latin typeface="+mj-lt"/>
              </a:rPr>
              <a:t>테이블 명세</a:t>
            </a:r>
            <a:endParaRPr lang="en-US" altLang="ko-KR" sz="1400" dirty="0">
              <a:solidFill>
                <a:srgbClr val="6B6B6B"/>
              </a:solidFill>
              <a:latin typeface="+mj-lt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D464A-C4DD-4E04-AB5D-95B31C8BBD9A}" type="slidenum">
              <a:rPr lang="ko-KR" altLang="en-US" smtClean="0"/>
              <a:t>16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728954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DA9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양쪽 모서리가 둥근 사각형 8"/>
          <p:cNvSpPr/>
          <p:nvPr/>
        </p:nvSpPr>
        <p:spPr>
          <a:xfrm>
            <a:off x="0" y="569102"/>
            <a:ext cx="12192000" cy="6288898"/>
          </a:xfrm>
          <a:prstGeom prst="round2SameRect">
            <a:avLst>
              <a:gd name="adj1" fmla="val 8589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EE1BB75-707A-53BA-CB75-633BBCB670FF}"/>
              </a:ext>
            </a:extLst>
          </p:cNvPr>
          <p:cNvSpPr/>
          <p:nvPr/>
        </p:nvSpPr>
        <p:spPr>
          <a:xfrm>
            <a:off x="7874" y="40316"/>
            <a:ext cx="4895820" cy="5287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b="1" dirty="0">
                <a:solidFill>
                  <a:srgbClr val="034EA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504000101010101" pitchFamily="18" charset="-127"/>
              </a:rPr>
              <a:t>4. </a:t>
            </a:r>
            <a:r>
              <a:rPr lang="ko-KR" altLang="en-US" sz="2000" b="1" dirty="0">
                <a:solidFill>
                  <a:srgbClr val="034EA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504000101010101" pitchFamily="18" charset="-127"/>
              </a:rPr>
              <a:t>프로젝트 수행결과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EA35E6E-1EA7-95E5-D5E4-87655E01647D}"/>
              </a:ext>
            </a:extLst>
          </p:cNvPr>
          <p:cNvSpPr txBox="1"/>
          <p:nvPr/>
        </p:nvSpPr>
        <p:spPr>
          <a:xfrm>
            <a:off x="9125343" y="167352"/>
            <a:ext cx="30604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6B6B6B"/>
                </a:solidFill>
                <a:latin typeface="+mj-lt"/>
              </a:rPr>
              <a:t>3) </a:t>
            </a:r>
            <a:r>
              <a:rPr lang="ko-KR" altLang="en-US" sz="1400" dirty="0">
                <a:solidFill>
                  <a:srgbClr val="6B6B6B"/>
                </a:solidFill>
                <a:latin typeface="+mj-lt"/>
              </a:rPr>
              <a:t>데이터베이스 설계</a:t>
            </a:r>
            <a:r>
              <a:rPr lang="en-US" altLang="ko-KR" sz="1400" dirty="0">
                <a:solidFill>
                  <a:srgbClr val="6B6B6B"/>
                </a:solidFill>
                <a:latin typeface="+mj-lt"/>
              </a:rPr>
              <a:t> – </a:t>
            </a:r>
            <a:r>
              <a:rPr lang="ko-KR" altLang="en-US" sz="1400" dirty="0">
                <a:solidFill>
                  <a:srgbClr val="6B6B6B"/>
                </a:solidFill>
                <a:latin typeface="+mj-lt"/>
              </a:rPr>
              <a:t>테이블 명세</a:t>
            </a:r>
            <a:endParaRPr lang="en-US" altLang="ko-KR" sz="1400" dirty="0">
              <a:solidFill>
                <a:srgbClr val="6B6B6B"/>
              </a:solidFill>
              <a:latin typeface="+mj-lt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CEA297D-2C00-8F08-2D71-1241ABBFEF25}"/>
              </a:ext>
            </a:extLst>
          </p:cNvPr>
          <p:cNvSpPr/>
          <p:nvPr/>
        </p:nvSpPr>
        <p:spPr>
          <a:xfrm>
            <a:off x="73564" y="600028"/>
            <a:ext cx="9762347" cy="4918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504000101010101" pitchFamily="18" charset="-127"/>
              </a:rPr>
              <a:t>■</a:t>
            </a:r>
            <a:r>
              <a:rPr lang="en-US" altLang="ko-KR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504000101010101" pitchFamily="18" charset="-127"/>
              </a:rPr>
              <a:t> </a:t>
            </a:r>
            <a:r>
              <a:rPr lang="ko-KR" altLang="en-US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504000101010101" pitchFamily="18" charset="-127"/>
              </a:rPr>
              <a:t>유저</a:t>
            </a:r>
            <a:r>
              <a:rPr lang="en-US" altLang="ko-KR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504000101010101" pitchFamily="18" charset="-127"/>
              </a:rPr>
              <a:t>(</a:t>
            </a:r>
            <a:r>
              <a:rPr lang="ko-KR" altLang="en-US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504000101010101" pitchFamily="18" charset="-127"/>
              </a:rPr>
              <a:t>고객</a:t>
            </a:r>
            <a:r>
              <a:rPr lang="en-US" altLang="ko-KR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504000101010101" pitchFamily="18" charset="-127"/>
              </a:rPr>
              <a:t>/</a:t>
            </a:r>
            <a:r>
              <a:rPr lang="ko-KR" altLang="en-US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504000101010101" pitchFamily="18" charset="-127"/>
              </a:rPr>
              <a:t>관리자</a:t>
            </a:r>
            <a:r>
              <a:rPr lang="en-US" altLang="ko-KR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504000101010101" pitchFamily="18" charset="-127"/>
              </a:rPr>
              <a:t>) </a:t>
            </a:r>
            <a:r>
              <a:rPr lang="ko-KR" altLang="en-US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504000101010101" pitchFamily="18" charset="-127"/>
              </a:rPr>
              <a:t>테이블</a:t>
            </a:r>
            <a:r>
              <a:rPr lang="en-US" altLang="ko-KR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504000101010101" pitchFamily="18" charset="-127"/>
              </a:rPr>
              <a:t> [user]</a:t>
            </a:r>
            <a:endParaRPr lang="ko-KR" altLang="en-US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바탕" panose="02030504000101010101" pitchFamily="18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DB7E6E36-AA95-01DF-C884-B2A6B4E95C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7535555"/>
              </p:ext>
            </p:extLst>
          </p:nvPr>
        </p:nvGraphicFramePr>
        <p:xfrm>
          <a:off x="73560" y="1110525"/>
          <a:ext cx="12044878" cy="193804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11124">
                  <a:extLst>
                    <a:ext uri="{9D8B030D-6E8A-4147-A177-3AD203B41FA5}">
                      <a16:colId xmlns:a16="http://schemas.microsoft.com/office/drawing/2014/main" val="2307091941"/>
                    </a:ext>
                  </a:extLst>
                </a:gridCol>
                <a:gridCol w="2322704">
                  <a:extLst>
                    <a:ext uri="{9D8B030D-6E8A-4147-A177-3AD203B41FA5}">
                      <a16:colId xmlns:a16="http://schemas.microsoft.com/office/drawing/2014/main" val="2824466757"/>
                    </a:ext>
                  </a:extLst>
                </a:gridCol>
                <a:gridCol w="1073910">
                  <a:extLst>
                    <a:ext uri="{9D8B030D-6E8A-4147-A177-3AD203B41FA5}">
                      <a16:colId xmlns:a16="http://schemas.microsoft.com/office/drawing/2014/main" val="3448862014"/>
                    </a:ext>
                  </a:extLst>
                </a:gridCol>
                <a:gridCol w="1073910">
                  <a:extLst>
                    <a:ext uri="{9D8B030D-6E8A-4147-A177-3AD203B41FA5}">
                      <a16:colId xmlns:a16="http://schemas.microsoft.com/office/drawing/2014/main" val="203836567"/>
                    </a:ext>
                  </a:extLst>
                </a:gridCol>
                <a:gridCol w="1073910">
                  <a:extLst>
                    <a:ext uri="{9D8B030D-6E8A-4147-A177-3AD203B41FA5}">
                      <a16:colId xmlns:a16="http://schemas.microsoft.com/office/drawing/2014/main" val="1234663350"/>
                    </a:ext>
                  </a:extLst>
                </a:gridCol>
                <a:gridCol w="1073910">
                  <a:extLst>
                    <a:ext uri="{9D8B030D-6E8A-4147-A177-3AD203B41FA5}">
                      <a16:colId xmlns:a16="http://schemas.microsoft.com/office/drawing/2014/main" val="188065904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482065328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46856908"/>
                    </a:ext>
                  </a:extLst>
                </a:gridCol>
                <a:gridCol w="1650505">
                  <a:extLst>
                    <a:ext uri="{9D8B030D-6E8A-4147-A177-3AD203B41FA5}">
                      <a16:colId xmlns:a16="http://schemas.microsoft.com/office/drawing/2014/main" val="236901201"/>
                    </a:ext>
                  </a:extLst>
                </a:gridCol>
                <a:gridCol w="1650505">
                  <a:extLst>
                    <a:ext uri="{9D8B030D-6E8A-4147-A177-3AD203B41FA5}">
                      <a16:colId xmlns:a16="http://schemas.microsoft.com/office/drawing/2014/main" val="2761507954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컬럼명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3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설명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3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타입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3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길이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3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NULL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3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DEFAULT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3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PK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3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FK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3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참조테이블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3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비고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3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5759102"/>
                  </a:ext>
                </a:extLst>
              </a:tr>
              <a:tr h="26900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uid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유저 아이디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Y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24974440"/>
                  </a:ext>
                </a:extLst>
              </a:tr>
              <a:tr h="26900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upw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유저 비밀번호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5913489"/>
                  </a:ext>
                </a:extLst>
              </a:tr>
              <a:tr h="26900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uemail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유저 이메일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UNIQUE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7480354"/>
                  </a:ext>
                </a:extLst>
              </a:tr>
              <a:tr h="26900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uname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유저 이름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165683"/>
                  </a:ext>
                </a:extLst>
              </a:tr>
              <a:tr h="26900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uphone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유저 전화번호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1314174"/>
                  </a:ext>
                </a:extLst>
              </a:tr>
              <a:tr h="26900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grade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유저 등급</a:t>
                      </a:r>
                      <a:r>
                        <a:rPr lang="en-US" altLang="ko-KR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(A:</a:t>
                      </a:r>
                      <a:r>
                        <a:rPr lang="ko-KR" alt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</a:t>
                      </a:r>
                      <a:r>
                        <a:rPr lang="en-US" altLang="ko-KR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C:</a:t>
                      </a:r>
                      <a:r>
                        <a:rPr lang="ko-KR" alt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고객</a:t>
                      </a:r>
                      <a:r>
                        <a:rPr lang="en-US" altLang="ko-KR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CHECK IN ('A','C')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9928915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374EAAC6-9845-CF38-7119-1675D0645F81}"/>
              </a:ext>
            </a:extLst>
          </p:cNvPr>
          <p:cNvSpPr/>
          <p:nvPr/>
        </p:nvSpPr>
        <p:spPr>
          <a:xfrm>
            <a:off x="73560" y="3048814"/>
            <a:ext cx="9762347" cy="4918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504000101010101" pitchFamily="18" charset="-127"/>
              </a:rPr>
              <a:t>■</a:t>
            </a:r>
            <a:r>
              <a:rPr lang="en-US" altLang="ko-KR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504000101010101" pitchFamily="18" charset="-127"/>
              </a:rPr>
              <a:t> </a:t>
            </a:r>
            <a:r>
              <a:rPr lang="ko-KR" altLang="en-US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504000101010101" pitchFamily="18" charset="-127"/>
              </a:rPr>
              <a:t>리뷰</a:t>
            </a:r>
            <a:r>
              <a:rPr lang="en-US" altLang="ko-KR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504000101010101" pitchFamily="18" charset="-127"/>
              </a:rPr>
              <a:t> </a:t>
            </a:r>
            <a:r>
              <a:rPr lang="ko-KR" altLang="en-US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504000101010101" pitchFamily="18" charset="-127"/>
              </a:rPr>
              <a:t>테이블</a:t>
            </a:r>
            <a:r>
              <a:rPr lang="en-US" altLang="ko-KR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504000101010101" pitchFamily="18" charset="-127"/>
              </a:rPr>
              <a:t> [review]</a:t>
            </a:r>
            <a:endParaRPr lang="ko-KR" altLang="en-US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바탕" panose="02030504000101010101" pitchFamily="18" charset="-127"/>
            </a:endParaRP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9A76F1BE-3B9F-F4D9-29F4-E592F88AED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2324099"/>
              </p:ext>
            </p:extLst>
          </p:nvPr>
        </p:nvGraphicFramePr>
        <p:xfrm>
          <a:off x="73559" y="3531076"/>
          <a:ext cx="12044878" cy="2484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14065">
                  <a:extLst>
                    <a:ext uri="{9D8B030D-6E8A-4147-A177-3AD203B41FA5}">
                      <a16:colId xmlns:a16="http://schemas.microsoft.com/office/drawing/2014/main" val="3046857471"/>
                    </a:ext>
                  </a:extLst>
                </a:gridCol>
                <a:gridCol w="2304662">
                  <a:extLst>
                    <a:ext uri="{9D8B030D-6E8A-4147-A177-3AD203B41FA5}">
                      <a16:colId xmlns:a16="http://schemas.microsoft.com/office/drawing/2014/main" val="2547846093"/>
                    </a:ext>
                  </a:extLst>
                </a:gridCol>
                <a:gridCol w="1073020">
                  <a:extLst>
                    <a:ext uri="{9D8B030D-6E8A-4147-A177-3AD203B41FA5}">
                      <a16:colId xmlns:a16="http://schemas.microsoft.com/office/drawing/2014/main" val="3173611065"/>
                    </a:ext>
                  </a:extLst>
                </a:gridCol>
                <a:gridCol w="1073020">
                  <a:extLst>
                    <a:ext uri="{9D8B030D-6E8A-4147-A177-3AD203B41FA5}">
                      <a16:colId xmlns:a16="http://schemas.microsoft.com/office/drawing/2014/main" val="3741109976"/>
                    </a:ext>
                  </a:extLst>
                </a:gridCol>
                <a:gridCol w="1073020">
                  <a:extLst>
                    <a:ext uri="{9D8B030D-6E8A-4147-A177-3AD203B41FA5}">
                      <a16:colId xmlns:a16="http://schemas.microsoft.com/office/drawing/2014/main" val="938210291"/>
                    </a:ext>
                  </a:extLst>
                </a:gridCol>
                <a:gridCol w="1073020">
                  <a:extLst>
                    <a:ext uri="{9D8B030D-6E8A-4147-A177-3AD203B41FA5}">
                      <a16:colId xmlns:a16="http://schemas.microsoft.com/office/drawing/2014/main" val="815268533"/>
                    </a:ext>
                  </a:extLst>
                </a:gridCol>
                <a:gridCol w="466531">
                  <a:extLst>
                    <a:ext uri="{9D8B030D-6E8A-4147-A177-3AD203B41FA5}">
                      <a16:colId xmlns:a16="http://schemas.microsoft.com/office/drawing/2014/main" val="2173557747"/>
                    </a:ext>
                  </a:extLst>
                </a:gridCol>
                <a:gridCol w="466531">
                  <a:extLst>
                    <a:ext uri="{9D8B030D-6E8A-4147-A177-3AD203B41FA5}">
                      <a16:colId xmlns:a16="http://schemas.microsoft.com/office/drawing/2014/main" val="551232553"/>
                    </a:ext>
                  </a:extLst>
                </a:gridCol>
                <a:gridCol w="1586204">
                  <a:extLst>
                    <a:ext uri="{9D8B030D-6E8A-4147-A177-3AD203B41FA5}">
                      <a16:colId xmlns:a16="http://schemas.microsoft.com/office/drawing/2014/main" val="36377617"/>
                    </a:ext>
                  </a:extLst>
                </a:gridCol>
                <a:gridCol w="1714805">
                  <a:extLst>
                    <a:ext uri="{9D8B030D-6E8A-4147-A177-3AD203B41FA5}">
                      <a16:colId xmlns:a16="http://schemas.microsoft.com/office/drawing/2014/main" val="2091987541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컬럼명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3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설명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3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타입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3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길이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3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NULL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3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DEFAULT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3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PK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3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FK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3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참조테이블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3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비고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3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0286506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rno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리뷰번호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Y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auto_increment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5154463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rtitle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제목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8648912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rcontent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내용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200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85549528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rdate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작성날짜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2724449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star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별점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7203986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rfilename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리뷰파일명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Y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no.jpg</a:t>
                      </a:r>
                      <a:r>
                        <a:rPr lang="ko-KR" alt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68233378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uid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유저 아이디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Y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user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on delete cascade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6114666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did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디자이너 아이디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Y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designer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on delete cascade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6866569"/>
                  </a:ext>
                </a:extLst>
              </a:tr>
            </a:tbl>
          </a:graphicData>
        </a:graphic>
      </p:graphicFrame>
      <p:sp>
        <p:nvSpPr>
          <p:cNvPr id="14" name="슬라이드 번호 개체 틀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D464A-C4DD-4E04-AB5D-95B31C8BBD9A}" type="slidenum">
              <a:rPr lang="ko-KR" altLang="en-US" smtClean="0"/>
              <a:t>17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537286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DA9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양쪽 모서리가 둥근 사각형 8"/>
          <p:cNvSpPr/>
          <p:nvPr/>
        </p:nvSpPr>
        <p:spPr>
          <a:xfrm>
            <a:off x="0" y="569102"/>
            <a:ext cx="12192000" cy="6288898"/>
          </a:xfrm>
          <a:prstGeom prst="round2SameRect">
            <a:avLst>
              <a:gd name="adj1" fmla="val 8589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EE1BB75-707A-53BA-CB75-633BBCB670FF}"/>
              </a:ext>
            </a:extLst>
          </p:cNvPr>
          <p:cNvSpPr/>
          <p:nvPr/>
        </p:nvSpPr>
        <p:spPr>
          <a:xfrm>
            <a:off x="7874" y="40316"/>
            <a:ext cx="4895820" cy="5287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b="1" dirty="0">
                <a:solidFill>
                  <a:srgbClr val="034EA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504000101010101" pitchFamily="18" charset="-127"/>
              </a:rPr>
              <a:t>4. </a:t>
            </a:r>
            <a:r>
              <a:rPr lang="ko-KR" altLang="en-US" sz="2000" b="1" dirty="0">
                <a:solidFill>
                  <a:srgbClr val="034EA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504000101010101" pitchFamily="18" charset="-127"/>
              </a:rPr>
              <a:t>프로젝트 수행결과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0F11E61-592B-0CFD-5A3F-2FCCDCDDD71D}"/>
              </a:ext>
            </a:extLst>
          </p:cNvPr>
          <p:cNvSpPr txBox="1"/>
          <p:nvPr/>
        </p:nvSpPr>
        <p:spPr>
          <a:xfrm>
            <a:off x="9125343" y="167352"/>
            <a:ext cx="30604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6B6B6B"/>
                </a:solidFill>
                <a:latin typeface="+mj-lt"/>
              </a:rPr>
              <a:t>3) </a:t>
            </a:r>
            <a:r>
              <a:rPr lang="ko-KR" altLang="en-US" sz="1400" dirty="0">
                <a:solidFill>
                  <a:srgbClr val="6B6B6B"/>
                </a:solidFill>
                <a:latin typeface="+mj-lt"/>
              </a:rPr>
              <a:t>데이터베이스 설계</a:t>
            </a:r>
            <a:r>
              <a:rPr lang="en-US" altLang="ko-KR" sz="1400" dirty="0">
                <a:solidFill>
                  <a:srgbClr val="6B6B6B"/>
                </a:solidFill>
                <a:latin typeface="+mj-lt"/>
              </a:rPr>
              <a:t> – </a:t>
            </a:r>
            <a:r>
              <a:rPr lang="ko-KR" altLang="en-US" sz="1400" dirty="0">
                <a:solidFill>
                  <a:srgbClr val="6B6B6B"/>
                </a:solidFill>
                <a:latin typeface="+mj-lt"/>
              </a:rPr>
              <a:t>테이블 명세</a:t>
            </a:r>
            <a:endParaRPr lang="en-US" altLang="ko-KR" sz="1400" dirty="0">
              <a:solidFill>
                <a:srgbClr val="6B6B6B"/>
              </a:solidFill>
              <a:latin typeface="+mj-lt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0ECC6A2-E80A-4743-C8BE-9F9BD2BAF1C6}"/>
              </a:ext>
            </a:extLst>
          </p:cNvPr>
          <p:cNvSpPr/>
          <p:nvPr/>
        </p:nvSpPr>
        <p:spPr>
          <a:xfrm>
            <a:off x="73564" y="600028"/>
            <a:ext cx="9762347" cy="4918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504000101010101" pitchFamily="18" charset="-127"/>
              </a:rPr>
              <a:t>■</a:t>
            </a:r>
            <a:r>
              <a:rPr lang="en-US" altLang="ko-KR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504000101010101" pitchFamily="18" charset="-127"/>
              </a:rPr>
              <a:t> </a:t>
            </a:r>
            <a:r>
              <a:rPr lang="ko-KR" altLang="en-US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504000101010101" pitchFamily="18" charset="-127"/>
              </a:rPr>
              <a:t>자격증 테이블</a:t>
            </a:r>
            <a:r>
              <a:rPr lang="en-US" altLang="ko-KR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504000101010101" pitchFamily="18" charset="-127"/>
              </a:rPr>
              <a:t> [certification]</a:t>
            </a:r>
            <a:endParaRPr lang="ko-KR" altLang="en-US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바탕" panose="02030504000101010101" pitchFamily="18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EDB0FAE-D57E-E940-14DA-00280EB70B8D}"/>
              </a:ext>
            </a:extLst>
          </p:cNvPr>
          <p:cNvSpPr/>
          <p:nvPr/>
        </p:nvSpPr>
        <p:spPr>
          <a:xfrm>
            <a:off x="73564" y="2789719"/>
            <a:ext cx="9762347" cy="4918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504000101010101" pitchFamily="18" charset="-127"/>
              </a:rPr>
              <a:t>■</a:t>
            </a:r>
            <a:r>
              <a:rPr lang="en-US" altLang="ko-KR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504000101010101" pitchFamily="18" charset="-127"/>
              </a:rPr>
              <a:t> </a:t>
            </a:r>
            <a:r>
              <a:rPr lang="ko-KR" altLang="en-US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504000101010101" pitchFamily="18" charset="-127"/>
              </a:rPr>
              <a:t>헤어메뉴</a:t>
            </a:r>
            <a:r>
              <a:rPr lang="en-US" altLang="ko-KR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504000101010101" pitchFamily="18" charset="-127"/>
              </a:rPr>
              <a:t> </a:t>
            </a:r>
            <a:r>
              <a:rPr lang="ko-KR" altLang="en-US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504000101010101" pitchFamily="18" charset="-127"/>
              </a:rPr>
              <a:t>테이블</a:t>
            </a:r>
            <a:r>
              <a:rPr lang="en-US" altLang="ko-KR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504000101010101" pitchFamily="18" charset="-127"/>
              </a:rPr>
              <a:t> [hairmenu]</a:t>
            </a:r>
            <a:endParaRPr lang="ko-KR" altLang="en-US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바탕" panose="02030504000101010101" pitchFamily="18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5924EEDE-1D12-4148-92CE-734F141AB2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5187698"/>
              </p:ext>
            </p:extLst>
          </p:nvPr>
        </p:nvGraphicFramePr>
        <p:xfrm>
          <a:off x="73560" y="1101195"/>
          <a:ext cx="12044876" cy="1674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63219">
                  <a:extLst>
                    <a:ext uri="{9D8B030D-6E8A-4147-A177-3AD203B41FA5}">
                      <a16:colId xmlns:a16="http://schemas.microsoft.com/office/drawing/2014/main" val="1883735883"/>
                    </a:ext>
                  </a:extLst>
                </a:gridCol>
                <a:gridCol w="1718029">
                  <a:extLst>
                    <a:ext uri="{9D8B030D-6E8A-4147-A177-3AD203B41FA5}">
                      <a16:colId xmlns:a16="http://schemas.microsoft.com/office/drawing/2014/main" val="411857186"/>
                    </a:ext>
                  </a:extLst>
                </a:gridCol>
                <a:gridCol w="1042644">
                  <a:extLst>
                    <a:ext uri="{9D8B030D-6E8A-4147-A177-3AD203B41FA5}">
                      <a16:colId xmlns:a16="http://schemas.microsoft.com/office/drawing/2014/main" val="2719101684"/>
                    </a:ext>
                  </a:extLst>
                </a:gridCol>
                <a:gridCol w="1042644">
                  <a:extLst>
                    <a:ext uri="{9D8B030D-6E8A-4147-A177-3AD203B41FA5}">
                      <a16:colId xmlns:a16="http://schemas.microsoft.com/office/drawing/2014/main" val="3446845953"/>
                    </a:ext>
                  </a:extLst>
                </a:gridCol>
                <a:gridCol w="1042644">
                  <a:extLst>
                    <a:ext uri="{9D8B030D-6E8A-4147-A177-3AD203B41FA5}">
                      <a16:colId xmlns:a16="http://schemas.microsoft.com/office/drawing/2014/main" val="1272717213"/>
                    </a:ext>
                  </a:extLst>
                </a:gridCol>
                <a:gridCol w="1042644">
                  <a:extLst>
                    <a:ext uri="{9D8B030D-6E8A-4147-A177-3AD203B41FA5}">
                      <a16:colId xmlns:a16="http://schemas.microsoft.com/office/drawing/2014/main" val="3810291473"/>
                    </a:ext>
                  </a:extLst>
                </a:gridCol>
                <a:gridCol w="447443">
                  <a:extLst>
                    <a:ext uri="{9D8B030D-6E8A-4147-A177-3AD203B41FA5}">
                      <a16:colId xmlns:a16="http://schemas.microsoft.com/office/drawing/2014/main" val="1371188753"/>
                    </a:ext>
                  </a:extLst>
                </a:gridCol>
                <a:gridCol w="447443">
                  <a:extLst>
                    <a:ext uri="{9D8B030D-6E8A-4147-A177-3AD203B41FA5}">
                      <a16:colId xmlns:a16="http://schemas.microsoft.com/office/drawing/2014/main" val="2151927043"/>
                    </a:ext>
                  </a:extLst>
                </a:gridCol>
                <a:gridCol w="1399592">
                  <a:extLst>
                    <a:ext uri="{9D8B030D-6E8A-4147-A177-3AD203B41FA5}">
                      <a16:colId xmlns:a16="http://schemas.microsoft.com/office/drawing/2014/main" val="1828375116"/>
                    </a:ext>
                  </a:extLst>
                </a:gridCol>
                <a:gridCol w="2498574">
                  <a:extLst>
                    <a:ext uri="{9D8B030D-6E8A-4147-A177-3AD203B41FA5}">
                      <a16:colId xmlns:a16="http://schemas.microsoft.com/office/drawing/2014/main" val="1034630198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컬럼명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3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설명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3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타입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3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길이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3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NULL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3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DEFAULT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3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PK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3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FK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3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참조테이블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3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비고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3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9262824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did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디자이너 아이디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Y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Y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designer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on delete cascade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3551202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licenseno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자격증 번호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Y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유형</a:t>
                      </a:r>
                      <a:r>
                        <a:rPr lang="en-US" altLang="ko-KR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50289980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licensedate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자격증 발급년월일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Y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유형</a:t>
                      </a:r>
                      <a:r>
                        <a:rPr lang="en-US" altLang="ko-KR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55006865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uniquecode1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자격증 내지번호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Y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유형</a:t>
                      </a:r>
                      <a:r>
                        <a:rPr lang="en-US" altLang="ko-KR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6654821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uniquecode2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자격증 관리번호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Y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유형</a:t>
                      </a:r>
                      <a:r>
                        <a:rPr lang="en-US" altLang="ko-KR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13439826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A034FF3-2C57-2438-76DB-20B671E0D1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1576385"/>
              </p:ext>
            </p:extLst>
          </p:nvPr>
        </p:nvGraphicFramePr>
        <p:xfrm>
          <a:off x="73559" y="3281556"/>
          <a:ext cx="12044877" cy="1944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82017">
                  <a:extLst>
                    <a:ext uri="{9D8B030D-6E8A-4147-A177-3AD203B41FA5}">
                      <a16:colId xmlns:a16="http://schemas.microsoft.com/office/drawing/2014/main" val="1556979047"/>
                    </a:ext>
                  </a:extLst>
                </a:gridCol>
                <a:gridCol w="1726163">
                  <a:extLst>
                    <a:ext uri="{9D8B030D-6E8A-4147-A177-3AD203B41FA5}">
                      <a16:colId xmlns:a16="http://schemas.microsoft.com/office/drawing/2014/main" val="920719747"/>
                    </a:ext>
                  </a:extLst>
                </a:gridCol>
                <a:gridCol w="1026367">
                  <a:extLst>
                    <a:ext uri="{9D8B030D-6E8A-4147-A177-3AD203B41FA5}">
                      <a16:colId xmlns:a16="http://schemas.microsoft.com/office/drawing/2014/main" val="3340340987"/>
                    </a:ext>
                  </a:extLst>
                </a:gridCol>
                <a:gridCol w="1026367">
                  <a:extLst>
                    <a:ext uri="{9D8B030D-6E8A-4147-A177-3AD203B41FA5}">
                      <a16:colId xmlns:a16="http://schemas.microsoft.com/office/drawing/2014/main" val="963630438"/>
                    </a:ext>
                  </a:extLst>
                </a:gridCol>
                <a:gridCol w="1026367">
                  <a:extLst>
                    <a:ext uri="{9D8B030D-6E8A-4147-A177-3AD203B41FA5}">
                      <a16:colId xmlns:a16="http://schemas.microsoft.com/office/drawing/2014/main" val="2556750635"/>
                    </a:ext>
                  </a:extLst>
                </a:gridCol>
                <a:gridCol w="1026367">
                  <a:extLst>
                    <a:ext uri="{9D8B030D-6E8A-4147-A177-3AD203B41FA5}">
                      <a16:colId xmlns:a16="http://schemas.microsoft.com/office/drawing/2014/main" val="4003270748"/>
                    </a:ext>
                  </a:extLst>
                </a:gridCol>
                <a:gridCol w="466531">
                  <a:extLst>
                    <a:ext uri="{9D8B030D-6E8A-4147-A177-3AD203B41FA5}">
                      <a16:colId xmlns:a16="http://schemas.microsoft.com/office/drawing/2014/main" val="2578118803"/>
                    </a:ext>
                  </a:extLst>
                </a:gridCol>
                <a:gridCol w="466531">
                  <a:extLst>
                    <a:ext uri="{9D8B030D-6E8A-4147-A177-3AD203B41FA5}">
                      <a16:colId xmlns:a16="http://schemas.microsoft.com/office/drawing/2014/main" val="3778988177"/>
                    </a:ext>
                  </a:extLst>
                </a:gridCol>
                <a:gridCol w="1371599">
                  <a:extLst>
                    <a:ext uri="{9D8B030D-6E8A-4147-A177-3AD203B41FA5}">
                      <a16:colId xmlns:a16="http://schemas.microsoft.com/office/drawing/2014/main" val="1748890851"/>
                    </a:ext>
                  </a:extLst>
                </a:gridCol>
                <a:gridCol w="2526568">
                  <a:extLst>
                    <a:ext uri="{9D8B030D-6E8A-4147-A177-3AD203B41FA5}">
                      <a16:colId xmlns:a16="http://schemas.microsoft.com/office/drawing/2014/main" val="2683314825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컬럼명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3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설명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3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타입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3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길이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3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NULL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3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DEFAULT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3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PK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3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FK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3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참조테이블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3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비고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3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8780010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menuno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헤어메뉴번호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Y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auto_increment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73405149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price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가격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0695755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menu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헤어메뉴명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8595127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did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디자이너 아이디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Y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designer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05592827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cateno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카테고리분류번호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Y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category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7072301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hgender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성별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FEMALE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CHECK IN ('FEMALE', 'MALE')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4023504"/>
                  </a:ext>
                </a:extLst>
              </a:tr>
            </a:tbl>
          </a:graphicData>
        </a:graphic>
      </p:graphicFrame>
      <p:sp>
        <p:nvSpPr>
          <p:cNvPr id="14" name="슬라이드 번호 개체 틀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D464A-C4DD-4E04-AB5D-95B31C8BBD9A}" type="slidenum">
              <a:rPr lang="ko-KR" altLang="en-US" smtClean="0"/>
              <a:t>18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017254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DA9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양쪽 모서리가 둥근 사각형 8"/>
          <p:cNvSpPr/>
          <p:nvPr/>
        </p:nvSpPr>
        <p:spPr>
          <a:xfrm>
            <a:off x="0" y="569102"/>
            <a:ext cx="12192000" cy="6288898"/>
          </a:xfrm>
          <a:prstGeom prst="round2SameRect">
            <a:avLst>
              <a:gd name="adj1" fmla="val 8589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EE1BB75-707A-53BA-CB75-633BBCB670FF}"/>
              </a:ext>
            </a:extLst>
          </p:cNvPr>
          <p:cNvSpPr/>
          <p:nvPr/>
        </p:nvSpPr>
        <p:spPr>
          <a:xfrm>
            <a:off x="7874" y="40316"/>
            <a:ext cx="4895820" cy="5287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b="1" dirty="0">
                <a:solidFill>
                  <a:srgbClr val="034EA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504000101010101" pitchFamily="18" charset="-127"/>
              </a:rPr>
              <a:t>4. </a:t>
            </a:r>
            <a:r>
              <a:rPr lang="ko-KR" altLang="en-US" sz="2000" b="1" dirty="0">
                <a:solidFill>
                  <a:srgbClr val="034EA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504000101010101" pitchFamily="18" charset="-127"/>
              </a:rPr>
              <a:t>프로젝트 수행결과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98D046C-39B7-36E4-7341-5668A790A4CE}"/>
              </a:ext>
            </a:extLst>
          </p:cNvPr>
          <p:cNvSpPr txBox="1"/>
          <p:nvPr/>
        </p:nvSpPr>
        <p:spPr>
          <a:xfrm>
            <a:off x="9125343" y="167352"/>
            <a:ext cx="30604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6B6B6B"/>
                </a:solidFill>
                <a:latin typeface="+mj-lt"/>
              </a:rPr>
              <a:t>3) </a:t>
            </a:r>
            <a:r>
              <a:rPr lang="ko-KR" altLang="en-US" sz="1400" dirty="0">
                <a:solidFill>
                  <a:srgbClr val="6B6B6B"/>
                </a:solidFill>
                <a:latin typeface="+mj-lt"/>
              </a:rPr>
              <a:t>데이터베이스 설계</a:t>
            </a:r>
            <a:r>
              <a:rPr lang="en-US" altLang="ko-KR" sz="1400" dirty="0">
                <a:solidFill>
                  <a:srgbClr val="6B6B6B"/>
                </a:solidFill>
                <a:latin typeface="+mj-lt"/>
              </a:rPr>
              <a:t> – </a:t>
            </a:r>
            <a:r>
              <a:rPr lang="ko-KR" altLang="en-US" sz="1400" dirty="0">
                <a:solidFill>
                  <a:srgbClr val="6B6B6B"/>
                </a:solidFill>
                <a:latin typeface="+mj-lt"/>
              </a:rPr>
              <a:t>테이블 명세</a:t>
            </a:r>
            <a:endParaRPr lang="en-US" altLang="ko-KR" sz="1400" dirty="0">
              <a:solidFill>
                <a:srgbClr val="6B6B6B"/>
              </a:solidFill>
              <a:latin typeface="+mj-lt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E2D6DEF-6BFC-8DD3-2D62-EA835D717F25}"/>
              </a:ext>
            </a:extLst>
          </p:cNvPr>
          <p:cNvSpPr/>
          <p:nvPr/>
        </p:nvSpPr>
        <p:spPr>
          <a:xfrm>
            <a:off x="73564" y="516049"/>
            <a:ext cx="9762347" cy="4918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504000101010101" pitchFamily="18" charset="-127"/>
              </a:rPr>
              <a:t>■</a:t>
            </a:r>
            <a:r>
              <a:rPr lang="en-US" altLang="ko-KR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504000101010101" pitchFamily="18" charset="-127"/>
              </a:rPr>
              <a:t> </a:t>
            </a:r>
            <a:r>
              <a:rPr lang="ko-KR" altLang="en-US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504000101010101" pitchFamily="18" charset="-127"/>
              </a:rPr>
              <a:t>스타일</a:t>
            </a:r>
            <a:r>
              <a:rPr lang="en-US" altLang="ko-KR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504000101010101" pitchFamily="18" charset="-127"/>
              </a:rPr>
              <a:t> </a:t>
            </a:r>
            <a:r>
              <a:rPr lang="ko-KR" altLang="en-US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504000101010101" pitchFamily="18" charset="-127"/>
              </a:rPr>
              <a:t>테이블</a:t>
            </a:r>
            <a:r>
              <a:rPr lang="en-US" altLang="ko-KR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504000101010101" pitchFamily="18" charset="-127"/>
              </a:rPr>
              <a:t> [style]</a:t>
            </a:r>
            <a:endParaRPr lang="ko-KR" altLang="en-US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바탕" panose="02030504000101010101" pitchFamily="18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8F6BCD6-0A3D-738F-7601-5F96B1159BBC}"/>
              </a:ext>
            </a:extLst>
          </p:cNvPr>
          <p:cNvSpPr/>
          <p:nvPr/>
        </p:nvSpPr>
        <p:spPr>
          <a:xfrm>
            <a:off x="73564" y="2607423"/>
            <a:ext cx="9762347" cy="4918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504000101010101" pitchFamily="18" charset="-127"/>
              </a:rPr>
              <a:t>■</a:t>
            </a:r>
            <a:r>
              <a:rPr lang="en-US" altLang="ko-KR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504000101010101" pitchFamily="18" charset="-127"/>
              </a:rPr>
              <a:t> </a:t>
            </a:r>
            <a:r>
              <a:rPr lang="ko-KR" altLang="en-US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504000101010101" pitchFamily="18" charset="-127"/>
              </a:rPr>
              <a:t>공지사항 테이블</a:t>
            </a:r>
            <a:r>
              <a:rPr lang="en-US" altLang="ko-KR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504000101010101" pitchFamily="18" charset="-127"/>
              </a:rPr>
              <a:t>[notice]</a:t>
            </a:r>
            <a:endParaRPr lang="ko-KR" altLang="en-US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바탕" panose="02030504000101010101" pitchFamily="18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0C647074-055E-5243-DD2E-4AEA5B1BDD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1611632"/>
              </p:ext>
            </p:extLst>
          </p:nvPr>
        </p:nvGraphicFramePr>
        <p:xfrm>
          <a:off x="73561" y="1036064"/>
          <a:ext cx="12044877" cy="1674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36286">
                  <a:extLst>
                    <a:ext uri="{9D8B030D-6E8A-4147-A177-3AD203B41FA5}">
                      <a16:colId xmlns:a16="http://schemas.microsoft.com/office/drawing/2014/main" val="2310026415"/>
                    </a:ext>
                  </a:extLst>
                </a:gridCol>
                <a:gridCol w="2098464">
                  <a:extLst>
                    <a:ext uri="{9D8B030D-6E8A-4147-A177-3AD203B41FA5}">
                      <a16:colId xmlns:a16="http://schemas.microsoft.com/office/drawing/2014/main" val="1605504107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986998350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41204608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3908699580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827800095"/>
                    </a:ext>
                  </a:extLst>
                </a:gridCol>
                <a:gridCol w="426098">
                  <a:extLst>
                    <a:ext uri="{9D8B030D-6E8A-4147-A177-3AD203B41FA5}">
                      <a16:colId xmlns:a16="http://schemas.microsoft.com/office/drawing/2014/main" val="684791125"/>
                    </a:ext>
                  </a:extLst>
                </a:gridCol>
                <a:gridCol w="426098">
                  <a:extLst>
                    <a:ext uri="{9D8B030D-6E8A-4147-A177-3AD203B41FA5}">
                      <a16:colId xmlns:a16="http://schemas.microsoft.com/office/drawing/2014/main" val="3763327404"/>
                    </a:ext>
                  </a:extLst>
                </a:gridCol>
                <a:gridCol w="1250302">
                  <a:extLst>
                    <a:ext uri="{9D8B030D-6E8A-4147-A177-3AD203B41FA5}">
                      <a16:colId xmlns:a16="http://schemas.microsoft.com/office/drawing/2014/main" val="2234070760"/>
                    </a:ext>
                  </a:extLst>
                </a:gridCol>
                <a:gridCol w="2545229">
                  <a:extLst>
                    <a:ext uri="{9D8B030D-6E8A-4147-A177-3AD203B41FA5}">
                      <a16:colId xmlns:a16="http://schemas.microsoft.com/office/drawing/2014/main" val="2101509312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 dirty="0">
                          <a:effectLst/>
                        </a:rPr>
                        <a:t>컬럼명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3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 dirty="0">
                          <a:effectLst/>
                        </a:rPr>
                        <a:t>설명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3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 dirty="0">
                          <a:effectLst/>
                        </a:rPr>
                        <a:t>타입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3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 dirty="0">
                          <a:effectLst/>
                        </a:rPr>
                        <a:t>길이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3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NULL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3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DEFAULT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3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PK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3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FK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3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 dirty="0">
                          <a:effectLst/>
                        </a:rPr>
                        <a:t>참조테이블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3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 dirty="0">
                          <a:effectLst/>
                        </a:rPr>
                        <a:t>비고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3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313532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imageno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</a:rPr>
                        <a:t>사진번호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int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-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Y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auto_increment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0298572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imagetype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</a:rPr>
                        <a:t>이미지타입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varchar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30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5109454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imagecode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</a:rPr>
                        <a:t>이미지 바이너리코드 저장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longblob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-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0175950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did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</a:rPr>
                        <a:t>디자이너 아이디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varchar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50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Y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designer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on delete cascade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15243417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gender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</a:rPr>
                        <a:t>성별</a:t>
                      </a:r>
                      <a:r>
                        <a:rPr lang="en-US" altLang="ko-KR" sz="1400" u="none" strike="noStrike" dirty="0">
                          <a:effectLst/>
                        </a:rPr>
                        <a:t>(</a:t>
                      </a:r>
                      <a:r>
                        <a:rPr lang="ko-KR" altLang="en-US" sz="1400" u="none" strike="noStrike" dirty="0">
                          <a:effectLst/>
                        </a:rPr>
                        <a:t>정렬 시 구분</a:t>
                      </a:r>
                      <a:r>
                        <a:rPr lang="en-US" altLang="ko-KR" sz="1400" u="none" strike="noStrike" dirty="0">
                          <a:effectLst/>
                        </a:rPr>
                        <a:t>)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varchar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10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FEMALE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CHECK IN ('FEMALE', 'MALE')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6150320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BEA9F23C-A795-8A65-397B-3394BCC9CC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5429689"/>
              </p:ext>
            </p:extLst>
          </p:nvPr>
        </p:nvGraphicFramePr>
        <p:xfrm>
          <a:off x="73560" y="3099260"/>
          <a:ext cx="12044876" cy="1944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50654">
                  <a:extLst>
                    <a:ext uri="{9D8B030D-6E8A-4147-A177-3AD203B41FA5}">
                      <a16:colId xmlns:a16="http://schemas.microsoft.com/office/drawing/2014/main" val="882333204"/>
                    </a:ext>
                  </a:extLst>
                </a:gridCol>
                <a:gridCol w="2084096">
                  <a:extLst>
                    <a:ext uri="{9D8B030D-6E8A-4147-A177-3AD203B41FA5}">
                      <a16:colId xmlns:a16="http://schemas.microsoft.com/office/drawing/2014/main" val="1854181765"/>
                    </a:ext>
                  </a:extLst>
                </a:gridCol>
                <a:gridCol w="982047">
                  <a:extLst>
                    <a:ext uri="{9D8B030D-6E8A-4147-A177-3AD203B41FA5}">
                      <a16:colId xmlns:a16="http://schemas.microsoft.com/office/drawing/2014/main" val="2791875950"/>
                    </a:ext>
                  </a:extLst>
                </a:gridCol>
                <a:gridCol w="982047">
                  <a:extLst>
                    <a:ext uri="{9D8B030D-6E8A-4147-A177-3AD203B41FA5}">
                      <a16:colId xmlns:a16="http://schemas.microsoft.com/office/drawing/2014/main" val="856241489"/>
                    </a:ext>
                  </a:extLst>
                </a:gridCol>
                <a:gridCol w="982047">
                  <a:extLst>
                    <a:ext uri="{9D8B030D-6E8A-4147-A177-3AD203B41FA5}">
                      <a16:colId xmlns:a16="http://schemas.microsoft.com/office/drawing/2014/main" val="4235909537"/>
                    </a:ext>
                  </a:extLst>
                </a:gridCol>
                <a:gridCol w="982047">
                  <a:extLst>
                    <a:ext uri="{9D8B030D-6E8A-4147-A177-3AD203B41FA5}">
                      <a16:colId xmlns:a16="http://schemas.microsoft.com/office/drawing/2014/main" val="2276637153"/>
                    </a:ext>
                  </a:extLst>
                </a:gridCol>
                <a:gridCol w="447870">
                  <a:extLst>
                    <a:ext uri="{9D8B030D-6E8A-4147-A177-3AD203B41FA5}">
                      <a16:colId xmlns:a16="http://schemas.microsoft.com/office/drawing/2014/main" val="1963297069"/>
                    </a:ext>
                  </a:extLst>
                </a:gridCol>
                <a:gridCol w="447870">
                  <a:extLst>
                    <a:ext uri="{9D8B030D-6E8A-4147-A177-3AD203B41FA5}">
                      <a16:colId xmlns:a16="http://schemas.microsoft.com/office/drawing/2014/main" val="3944260879"/>
                    </a:ext>
                  </a:extLst>
                </a:gridCol>
                <a:gridCol w="1212979">
                  <a:extLst>
                    <a:ext uri="{9D8B030D-6E8A-4147-A177-3AD203B41FA5}">
                      <a16:colId xmlns:a16="http://schemas.microsoft.com/office/drawing/2014/main" val="3135527164"/>
                    </a:ext>
                  </a:extLst>
                </a:gridCol>
                <a:gridCol w="2573219">
                  <a:extLst>
                    <a:ext uri="{9D8B030D-6E8A-4147-A177-3AD203B41FA5}">
                      <a16:colId xmlns:a16="http://schemas.microsoft.com/office/drawing/2014/main" val="2660439885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 dirty="0">
                          <a:effectLst/>
                        </a:rPr>
                        <a:t>컬럼명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3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 dirty="0">
                          <a:effectLst/>
                        </a:rPr>
                        <a:t>설명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3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 dirty="0">
                          <a:effectLst/>
                        </a:rPr>
                        <a:t>타입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3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 dirty="0">
                          <a:effectLst/>
                        </a:rPr>
                        <a:t>길이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3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NULL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3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DEFAULT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3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PK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3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FK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3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 dirty="0">
                          <a:effectLst/>
                        </a:rPr>
                        <a:t>참조테이블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3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 dirty="0">
                          <a:effectLst/>
                        </a:rPr>
                        <a:t>비고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3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526064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noticeno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</a:rPr>
                        <a:t>공지사항번호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int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-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Y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auto_increment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5389075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uid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</a:rPr>
                        <a:t>유저 아이디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varchar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20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Y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user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5468258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ntitle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</a:rPr>
                        <a:t>제목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varchar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30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81164834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viewcnt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</a:rPr>
                        <a:t>조회수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int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-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Y</a:t>
                      </a:r>
                      <a:r>
                        <a:rPr lang="ko-KR" altLang="en-US" sz="1400" u="none" strike="noStrike" dirty="0">
                          <a:effectLst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0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7132179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ndate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</a:rPr>
                        <a:t>작성일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varchar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20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5420618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ncontent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</a:rPr>
                        <a:t>내용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text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-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65084388"/>
                  </a:ext>
                </a:extLst>
              </a:tr>
            </a:tbl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A78EF562-93BB-E27B-2AED-E7AB32A1F93D}"/>
              </a:ext>
            </a:extLst>
          </p:cNvPr>
          <p:cNvSpPr/>
          <p:nvPr/>
        </p:nvSpPr>
        <p:spPr>
          <a:xfrm>
            <a:off x="73564" y="4919393"/>
            <a:ext cx="9762347" cy="4918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504000101010101" pitchFamily="18" charset="-127"/>
              </a:rPr>
              <a:t>■</a:t>
            </a:r>
            <a:r>
              <a:rPr lang="en-US" altLang="ko-KR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504000101010101" pitchFamily="18" charset="-127"/>
              </a:rPr>
              <a:t> </a:t>
            </a:r>
            <a:r>
              <a:rPr lang="ko-KR" altLang="en-US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504000101010101" pitchFamily="18" charset="-127"/>
              </a:rPr>
              <a:t>하트 테이블</a:t>
            </a:r>
            <a:r>
              <a:rPr lang="en-US" altLang="ko-KR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504000101010101" pitchFamily="18" charset="-127"/>
              </a:rPr>
              <a:t> [heart]</a:t>
            </a:r>
            <a:endParaRPr lang="ko-KR" altLang="en-US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바탕" panose="02030504000101010101" pitchFamily="18" charset="-127"/>
            </a:endParaRP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251AB876-099D-8A19-A5B4-C2D9AB5D74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6454356"/>
              </p:ext>
            </p:extLst>
          </p:nvPr>
        </p:nvGraphicFramePr>
        <p:xfrm>
          <a:off x="73561" y="5410216"/>
          <a:ext cx="12044877" cy="1404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50654">
                  <a:extLst>
                    <a:ext uri="{9D8B030D-6E8A-4147-A177-3AD203B41FA5}">
                      <a16:colId xmlns:a16="http://schemas.microsoft.com/office/drawing/2014/main" val="556767199"/>
                    </a:ext>
                  </a:extLst>
                </a:gridCol>
                <a:gridCol w="2074765">
                  <a:extLst>
                    <a:ext uri="{9D8B030D-6E8A-4147-A177-3AD203B41FA5}">
                      <a16:colId xmlns:a16="http://schemas.microsoft.com/office/drawing/2014/main" val="3290018343"/>
                    </a:ext>
                  </a:extLst>
                </a:gridCol>
                <a:gridCol w="982047">
                  <a:extLst>
                    <a:ext uri="{9D8B030D-6E8A-4147-A177-3AD203B41FA5}">
                      <a16:colId xmlns:a16="http://schemas.microsoft.com/office/drawing/2014/main" val="47388564"/>
                    </a:ext>
                  </a:extLst>
                </a:gridCol>
                <a:gridCol w="982047">
                  <a:extLst>
                    <a:ext uri="{9D8B030D-6E8A-4147-A177-3AD203B41FA5}">
                      <a16:colId xmlns:a16="http://schemas.microsoft.com/office/drawing/2014/main" val="3509647958"/>
                    </a:ext>
                  </a:extLst>
                </a:gridCol>
                <a:gridCol w="982047">
                  <a:extLst>
                    <a:ext uri="{9D8B030D-6E8A-4147-A177-3AD203B41FA5}">
                      <a16:colId xmlns:a16="http://schemas.microsoft.com/office/drawing/2014/main" val="3071477869"/>
                    </a:ext>
                  </a:extLst>
                </a:gridCol>
                <a:gridCol w="982047">
                  <a:extLst>
                    <a:ext uri="{9D8B030D-6E8A-4147-A177-3AD203B41FA5}">
                      <a16:colId xmlns:a16="http://schemas.microsoft.com/office/drawing/2014/main" val="2028312589"/>
                    </a:ext>
                  </a:extLst>
                </a:gridCol>
                <a:gridCol w="461866">
                  <a:extLst>
                    <a:ext uri="{9D8B030D-6E8A-4147-A177-3AD203B41FA5}">
                      <a16:colId xmlns:a16="http://schemas.microsoft.com/office/drawing/2014/main" val="2291009852"/>
                    </a:ext>
                  </a:extLst>
                </a:gridCol>
                <a:gridCol w="461866">
                  <a:extLst>
                    <a:ext uri="{9D8B030D-6E8A-4147-A177-3AD203B41FA5}">
                      <a16:colId xmlns:a16="http://schemas.microsoft.com/office/drawing/2014/main" val="1790335073"/>
                    </a:ext>
                  </a:extLst>
                </a:gridCol>
                <a:gridCol w="1194318">
                  <a:extLst>
                    <a:ext uri="{9D8B030D-6E8A-4147-A177-3AD203B41FA5}">
                      <a16:colId xmlns:a16="http://schemas.microsoft.com/office/drawing/2014/main" val="1310476715"/>
                    </a:ext>
                  </a:extLst>
                </a:gridCol>
                <a:gridCol w="2573220">
                  <a:extLst>
                    <a:ext uri="{9D8B030D-6E8A-4147-A177-3AD203B41FA5}">
                      <a16:colId xmlns:a16="http://schemas.microsoft.com/office/drawing/2014/main" val="131488581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컬럼명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3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설명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3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타입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3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길이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3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NULL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3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DEFAULT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3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PK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3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FK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3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참조테이블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3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비고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3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4698777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heartno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하트분류번호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Y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auto_increment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7275437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uid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유저 아이디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Y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user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on delete cascade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0303631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did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디자이너 아이디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Y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designer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on delete cascade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25482937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heart_chk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좋아요 중복구분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5934954"/>
                  </a:ext>
                </a:extLst>
              </a:tr>
            </a:tbl>
          </a:graphicData>
        </a:graphic>
      </p:graphicFrame>
      <p:sp>
        <p:nvSpPr>
          <p:cNvPr id="16" name="슬라이드 번호 개체 틀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D464A-C4DD-4E04-AB5D-95B31C8BBD9A}" type="slidenum">
              <a:rPr lang="ko-KR" altLang="en-US" smtClean="0"/>
              <a:t>19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934360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" name="액자 3"/>
            <p:cNvSpPr/>
            <p:nvPr/>
          </p:nvSpPr>
          <p:spPr>
            <a:xfrm>
              <a:off x="0" y="0"/>
              <a:ext cx="12192000" cy="6858000"/>
            </a:xfrm>
            <a:prstGeom prst="frame">
              <a:avLst>
                <a:gd name="adj1" fmla="val 5766"/>
              </a:avLst>
            </a:prstGeom>
            <a:solidFill>
              <a:srgbClr val="4DA9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240145" y="240145"/>
              <a:ext cx="11711710" cy="6382328"/>
            </a:xfrm>
            <a:prstGeom prst="roundRect">
              <a:avLst>
                <a:gd name="adj" fmla="val 494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D464A-C4DD-4E04-AB5D-95B31C8BBD9A}" type="slidenum">
              <a:rPr lang="ko-KR" altLang="en-US" smtClean="0"/>
              <a:t>2</a:t>
            </a:fld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231482" y="1288368"/>
            <a:ext cx="22947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INDEX</a:t>
            </a:r>
            <a:endParaRPr lang="ko-KR" altLang="en-US" sz="2400" b="1" dirty="0"/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9531613"/>
              </p:ext>
            </p:extLst>
          </p:nvPr>
        </p:nvGraphicFramePr>
        <p:xfrm>
          <a:off x="1285908" y="1933168"/>
          <a:ext cx="9617808" cy="29647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47794">
                  <a:extLst>
                    <a:ext uri="{9D8B030D-6E8A-4147-A177-3AD203B41FA5}">
                      <a16:colId xmlns:a16="http://schemas.microsoft.com/office/drawing/2014/main" val="2952813217"/>
                    </a:ext>
                  </a:extLst>
                </a:gridCol>
                <a:gridCol w="7070014">
                  <a:extLst>
                    <a:ext uri="{9D8B030D-6E8A-4147-A177-3AD203B41FA5}">
                      <a16:colId xmlns:a16="http://schemas.microsoft.com/office/drawing/2014/main" val="2496709145"/>
                    </a:ext>
                  </a:extLst>
                </a:gridCol>
              </a:tblGrid>
              <a:tr h="423540">
                <a:tc rowSpan="3">
                  <a:txBody>
                    <a:bodyPr/>
                    <a:lstStyle/>
                    <a:p>
                      <a:pPr algn="ctr" latinLnBrk="1"/>
                      <a:endParaRPr lang="en-US" altLang="ko-KR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PROJECT</a:t>
                      </a:r>
                      <a:r>
                        <a:rPr lang="en-US" altLang="ko-KR" b="0" baseline="0" dirty="0">
                          <a:solidFill>
                            <a:schemeClr val="tx1"/>
                          </a:solidFill>
                        </a:rPr>
                        <a:t> PREPARATION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01. 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주제 선정 및 프로젝트 개발환경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7549297"/>
                  </a:ext>
                </a:extLst>
              </a:tr>
              <a:tr h="4235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02. </a:t>
                      </a:r>
                      <a:r>
                        <a:rPr lang="ko-KR" altLang="en-US" dirty="0"/>
                        <a:t>팀원 구성 및 역할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60647449"/>
                  </a:ext>
                </a:extLst>
              </a:tr>
              <a:tr h="4235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03. </a:t>
                      </a:r>
                      <a:r>
                        <a:rPr lang="ko-KR" altLang="en-US" dirty="0"/>
                        <a:t>프로젝트 수행 일정 및 방법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15679925"/>
                  </a:ext>
                </a:extLst>
              </a:tr>
              <a:tr h="423540">
                <a:tc rowSpan="2">
                  <a:txBody>
                    <a:bodyPr/>
                    <a:lstStyle/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r>
                        <a:rPr lang="en-US" altLang="ko-KR" dirty="0"/>
                        <a:t>PROJECT RESULT</a:t>
                      </a:r>
                      <a:endParaRPr lang="ko-KR" altLang="en-US" dirty="0"/>
                    </a:p>
                  </a:txBody>
                  <a:tcPr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04. </a:t>
                      </a:r>
                      <a:r>
                        <a:rPr lang="ko-KR" altLang="en-US" dirty="0"/>
                        <a:t>프로젝트 수행결과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147415"/>
                  </a:ext>
                </a:extLst>
              </a:tr>
              <a:tr h="4235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05. </a:t>
                      </a:r>
                      <a:r>
                        <a:rPr lang="ko-KR" altLang="en-US" dirty="0"/>
                        <a:t>시연 영상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1457862"/>
                  </a:ext>
                </a:extLst>
              </a:tr>
              <a:tr h="423540">
                <a:tc rowSpan="2">
                  <a:txBody>
                    <a:bodyPr/>
                    <a:lstStyle/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r>
                        <a:rPr lang="en-US" altLang="ko-KR" dirty="0"/>
                        <a:t>END</a:t>
                      </a:r>
                      <a:endParaRPr lang="ko-KR" altLang="en-US" dirty="0"/>
                    </a:p>
                  </a:txBody>
                  <a:tcPr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06. </a:t>
                      </a:r>
                      <a:r>
                        <a:rPr lang="ko-KR" altLang="en-US" dirty="0"/>
                        <a:t>느낀점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3361314"/>
                  </a:ext>
                </a:extLst>
              </a:tr>
              <a:tr h="4235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07. QnA</a:t>
                      </a:r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1110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901447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DA9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양쪽 모서리가 둥근 사각형 29"/>
          <p:cNvSpPr/>
          <p:nvPr/>
        </p:nvSpPr>
        <p:spPr>
          <a:xfrm>
            <a:off x="0" y="569102"/>
            <a:ext cx="12192000" cy="6288898"/>
          </a:xfrm>
          <a:prstGeom prst="round2SameRect">
            <a:avLst>
              <a:gd name="adj1" fmla="val 8589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EE1BB75-707A-53BA-CB75-633BBCB670FF}"/>
              </a:ext>
            </a:extLst>
          </p:cNvPr>
          <p:cNvSpPr/>
          <p:nvPr/>
        </p:nvSpPr>
        <p:spPr>
          <a:xfrm>
            <a:off x="7874" y="40316"/>
            <a:ext cx="4895820" cy="5287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b="1" dirty="0">
                <a:solidFill>
                  <a:srgbClr val="034EA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504000101010101" pitchFamily="18" charset="-127"/>
              </a:rPr>
              <a:t>4. </a:t>
            </a:r>
            <a:r>
              <a:rPr lang="ko-KR" altLang="en-US" sz="2000" b="1" dirty="0">
                <a:solidFill>
                  <a:srgbClr val="034EA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504000101010101" pitchFamily="18" charset="-127"/>
              </a:rPr>
              <a:t>프로젝트 수행결과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F38CBE-085E-0537-869B-2FB5E5ECB13C}"/>
              </a:ext>
            </a:extLst>
          </p:cNvPr>
          <p:cNvSpPr txBox="1"/>
          <p:nvPr/>
        </p:nvSpPr>
        <p:spPr>
          <a:xfrm>
            <a:off x="9364223" y="167352"/>
            <a:ext cx="2819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dirty="0">
                <a:solidFill>
                  <a:srgbClr val="6B6B6B"/>
                </a:solidFill>
                <a:latin typeface="+mj-lt"/>
              </a:rPr>
              <a:t>4) </a:t>
            </a:r>
            <a:r>
              <a:rPr lang="ko-KR" altLang="en-US" sz="1400" dirty="0">
                <a:solidFill>
                  <a:srgbClr val="6B6B6B"/>
                </a:solidFill>
                <a:latin typeface="+mj-lt"/>
              </a:rPr>
              <a:t>주요기능</a:t>
            </a:r>
            <a:r>
              <a:rPr lang="en-US" altLang="ko-KR" sz="1400" dirty="0">
                <a:solidFill>
                  <a:srgbClr val="6B6B6B"/>
                </a:solidFill>
                <a:latin typeface="+mj-lt"/>
              </a:rPr>
              <a:t>-</a:t>
            </a:r>
            <a:r>
              <a:rPr lang="ko-KR" altLang="en-US" sz="1400" dirty="0">
                <a:solidFill>
                  <a:srgbClr val="6B6B6B"/>
                </a:solidFill>
                <a:latin typeface="+mj-lt"/>
              </a:rPr>
              <a:t>디자이너 메뉴등록</a:t>
            </a:r>
            <a:endParaRPr lang="ko-KR" altLang="en-US" sz="1400" dirty="0">
              <a:solidFill>
                <a:srgbClr val="6B6B6B"/>
              </a:solidFill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527F0F-BD04-4C65-290E-E294514BC092}"/>
              </a:ext>
            </a:extLst>
          </p:cNvPr>
          <p:cNvSpPr txBox="1"/>
          <p:nvPr/>
        </p:nvSpPr>
        <p:spPr>
          <a:xfrm>
            <a:off x="10392564" y="609982"/>
            <a:ext cx="17915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b="1" dirty="0"/>
              <a:t>디자이너 화면</a:t>
            </a:r>
            <a:endParaRPr lang="en-US" altLang="ko-KR" sz="18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9E88624-7DBD-E758-B231-34E2183E34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802" y="1639343"/>
            <a:ext cx="6890043" cy="3754368"/>
          </a:xfrm>
          <a:prstGeom prst="rect">
            <a:avLst/>
          </a:prstGeom>
          <a:ln>
            <a:solidFill>
              <a:srgbClr val="002060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8CA7B2E-79A5-531F-FCC6-79BD48ED66DD}"/>
              </a:ext>
            </a:extLst>
          </p:cNvPr>
          <p:cNvSpPr txBox="1"/>
          <p:nvPr/>
        </p:nvSpPr>
        <p:spPr>
          <a:xfrm>
            <a:off x="7010691" y="4440616"/>
            <a:ext cx="543609" cy="285759"/>
          </a:xfrm>
          <a:prstGeom prst="rect">
            <a:avLst/>
          </a:prstGeom>
          <a:solidFill>
            <a:srgbClr val="FF0000">
              <a:alpha val="5000"/>
            </a:srgbClr>
          </a:solidFill>
          <a:ln w="25400">
            <a:solidFill>
              <a:srgbClr val="FF0000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ko-KR" altLang="en-US" sz="1200" b="1" dirty="0"/>
              <a:t> </a:t>
            </a:r>
          </a:p>
        </p:txBody>
      </p:sp>
      <p:cxnSp>
        <p:nvCxnSpPr>
          <p:cNvPr id="28" name="꺾인 연결선[E] 27">
            <a:extLst>
              <a:ext uri="{FF2B5EF4-FFF2-40B4-BE49-F238E27FC236}">
                <a16:creationId xmlns:a16="http://schemas.microsoft.com/office/drawing/2014/main" id="{B98C347C-7E47-1AD2-8A3D-794F0037757A}"/>
              </a:ext>
            </a:extLst>
          </p:cNvPr>
          <p:cNvCxnSpPr>
            <a:stCxn id="8" idx="3"/>
          </p:cNvCxnSpPr>
          <p:nvPr/>
        </p:nvCxnSpPr>
        <p:spPr>
          <a:xfrm flipV="1">
            <a:off x="7554300" y="3807398"/>
            <a:ext cx="878772" cy="776098"/>
          </a:xfrm>
          <a:prstGeom prst="bentConnector3">
            <a:avLst/>
          </a:prstGeom>
          <a:ln w="25400">
            <a:solidFill>
              <a:srgbClr val="FF0000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그림 28">
            <a:extLst>
              <a:ext uri="{FF2B5EF4-FFF2-40B4-BE49-F238E27FC236}">
                <a16:creationId xmlns:a16="http://schemas.microsoft.com/office/drawing/2014/main" id="{5455087B-AF2A-4C4B-7CD3-1423A866A4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8488" y="1893752"/>
            <a:ext cx="2819904" cy="3245550"/>
          </a:xfrm>
          <a:prstGeom prst="rect">
            <a:avLst/>
          </a:prstGeom>
          <a:ln>
            <a:solidFill>
              <a:srgbClr val="002060"/>
            </a:solidFill>
          </a:ln>
        </p:spPr>
      </p:pic>
    </p:spTree>
    <p:extLst>
      <p:ext uri="{BB962C8B-B14F-4D97-AF65-F5344CB8AC3E}">
        <p14:creationId xmlns:p14="http://schemas.microsoft.com/office/powerpoint/2010/main" val="9165091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DA9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양쪽 모서리가 둥근 사각형 29"/>
          <p:cNvSpPr/>
          <p:nvPr/>
        </p:nvSpPr>
        <p:spPr>
          <a:xfrm>
            <a:off x="0" y="569102"/>
            <a:ext cx="12192000" cy="6288898"/>
          </a:xfrm>
          <a:prstGeom prst="round2SameRect">
            <a:avLst>
              <a:gd name="adj1" fmla="val 8589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EE1BB75-707A-53BA-CB75-633BBCB670FF}"/>
              </a:ext>
            </a:extLst>
          </p:cNvPr>
          <p:cNvSpPr/>
          <p:nvPr/>
        </p:nvSpPr>
        <p:spPr>
          <a:xfrm>
            <a:off x="7874" y="40316"/>
            <a:ext cx="4895820" cy="5287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b="1" dirty="0">
                <a:solidFill>
                  <a:srgbClr val="034EA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504000101010101" pitchFamily="18" charset="-127"/>
              </a:rPr>
              <a:t>4. </a:t>
            </a:r>
            <a:r>
              <a:rPr lang="ko-KR" altLang="en-US" sz="2000" b="1" dirty="0">
                <a:solidFill>
                  <a:srgbClr val="034EA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504000101010101" pitchFamily="18" charset="-127"/>
              </a:rPr>
              <a:t>프로젝트 수행결과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E21913-29C7-EC49-0869-4D968065A3CD}"/>
              </a:ext>
            </a:extLst>
          </p:cNvPr>
          <p:cNvSpPr txBox="1"/>
          <p:nvPr/>
        </p:nvSpPr>
        <p:spPr>
          <a:xfrm>
            <a:off x="9364223" y="167352"/>
            <a:ext cx="2819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dirty="0">
                <a:solidFill>
                  <a:srgbClr val="6B6B6B"/>
                </a:solidFill>
                <a:latin typeface="+mj-lt"/>
              </a:rPr>
              <a:t>4) </a:t>
            </a:r>
            <a:r>
              <a:rPr lang="ko-KR" altLang="en-US" sz="1400" dirty="0">
                <a:solidFill>
                  <a:srgbClr val="6B6B6B"/>
                </a:solidFill>
                <a:latin typeface="+mj-lt"/>
              </a:rPr>
              <a:t>주요기능</a:t>
            </a:r>
            <a:r>
              <a:rPr lang="en-US" altLang="ko-KR" sz="1400" dirty="0">
                <a:solidFill>
                  <a:srgbClr val="6B6B6B"/>
                </a:solidFill>
                <a:latin typeface="+mj-lt"/>
              </a:rPr>
              <a:t>-</a:t>
            </a:r>
            <a:r>
              <a:rPr lang="ko-KR" altLang="en-US" sz="1400" dirty="0">
                <a:solidFill>
                  <a:srgbClr val="6B6B6B"/>
                </a:solidFill>
                <a:latin typeface="+mj-lt"/>
              </a:rPr>
              <a:t>디자이너예약등록</a:t>
            </a:r>
            <a:endParaRPr lang="ko-KR" altLang="en-US" sz="1400" dirty="0">
              <a:solidFill>
                <a:srgbClr val="6B6B6B"/>
              </a:solidFill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F1FAE4-5C01-0F3F-CAD4-F68FA38DC431}"/>
              </a:ext>
            </a:extLst>
          </p:cNvPr>
          <p:cNvSpPr txBox="1"/>
          <p:nvPr/>
        </p:nvSpPr>
        <p:spPr>
          <a:xfrm>
            <a:off x="10392564" y="609982"/>
            <a:ext cx="17915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b="1" dirty="0"/>
              <a:t>디자이너 화면</a:t>
            </a:r>
            <a:endParaRPr lang="en-US" altLang="ko-KR" sz="1800" b="1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D1FCE40-EF17-BA6E-4B3C-8673C389A1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3832" y="1149853"/>
            <a:ext cx="6764608" cy="5043638"/>
          </a:xfrm>
          <a:prstGeom prst="rect">
            <a:avLst/>
          </a:prstGeom>
          <a:ln>
            <a:solidFill>
              <a:srgbClr val="002060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D2974CF-84E3-272D-8890-BFC1C27E58DB}"/>
              </a:ext>
            </a:extLst>
          </p:cNvPr>
          <p:cNvSpPr txBox="1"/>
          <p:nvPr/>
        </p:nvSpPr>
        <p:spPr>
          <a:xfrm>
            <a:off x="7201439" y="4166637"/>
            <a:ext cx="523511" cy="276999"/>
          </a:xfrm>
          <a:prstGeom prst="rect">
            <a:avLst/>
          </a:prstGeom>
          <a:solidFill>
            <a:srgbClr val="FF0000">
              <a:alpha val="6000"/>
            </a:srgbClr>
          </a:solidFill>
          <a:ln w="25400">
            <a:solidFill>
              <a:srgbClr val="FF0000"/>
            </a:solidFill>
            <a:prstDash val="dash"/>
          </a:ln>
        </p:spPr>
        <p:txBody>
          <a:bodyPr wrap="square" rtlCol="0">
            <a:spAutoFit/>
          </a:bodyPr>
          <a:lstStyle/>
          <a:p>
            <a:endParaRPr lang="en-US" altLang="ko-KR" sz="1200" b="1" dirty="0"/>
          </a:p>
        </p:txBody>
      </p:sp>
      <p:cxnSp>
        <p:nvCxnSpPr>
          <p:cNvPr id="11" name="꺾인 연결선[E] 27">
            <a:extLst>
              <a:ext uri="{FF2B5EF4-FFF2-40B4-BE49-F238E27FC236}">
                <a16:creationId xmlns:a16="http://schemas.microsoft.com/office/drawing/2014/main" id="{141C6810-FFCE-3630-309B-4C419C6AC791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7724950" y="4305137"/>
            <a:ext cx="917066" cy="0"/>
          </a:xfrm>
          <a:prstGeom prst="straightConnector1">
            <a:avLst/>
          </a:prstGeom>
          <a:ln w="25400">
            <a:solidFill>
              <a:srgbClr val="FF0000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A5437276-DB15-3ED2-D3BE-30E9433F78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9394" y="2327466"/>
            <a:ext cx="2369546" cy="3866025"/>
          </a:xfrm>
          <a:prstGeom prst="rect">
            <a:avLst/>
          </a:prstGeom>
          <a:ln>
            <a:solidFill>
              <a:srgbClr val="002060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B7AB8C5-FAC5-8B4B-25D8-A615372F045D}"/>
              </a:ext>
            </a:extLst>
          </p:cNvPr>
          <p:cNvSpPr txBox="1"/>
          <p:nvPr/>
        </p:nvSpPr>
        <p:spPr>
          <a:xfrm>
            <a:off x="7277203" y="4905046"/>
            <a:ext cx="418872" cy="1015663"/>
          </a:xfrm>
          <a:prstGeom prst="rect">
            <a:avLst/>
          </a:prstGeom>
          <a:solidFill>
            <a:srgbClr val="FF0000">
              <a:alpha val="6000"/>
            </a:srgbClr>
          </a:solidFill>
          <a:ln w="25400">
            <a:solidFill>
              <a:srgbClr val="FF0000"/>
            </a:solidFill>
            <a:prstDash val="dash"/>
          </a:ln>
        </p:spPr>
        <p:txBody>
          <a:bodyPr wrap="square" rtlCol="0">
            <a:spAutoFit/>
          </a:bodyPr>
          <a:lstStyle/>
          <a:p>
            <a:endParaRPr lang="en-US" altLang="ko-KR" sz="1200" b="1" dirty="0"/>
          </a:p>
          <a:p>
            <a:endParaRPr lang="en-US" altLang="ko-KR" sz="1200" b="1" dirty="0"/>
          </a:p>
          <a:p>
            <a:endParaRPr lang="en-US" altLang="ko-KR" sz="1200" b="1" dirty="0"/>
          </a:p>
          <a:p>
            <a:endParaRPr lang="en-US" altLang="ko-KR" sz="1200" b="1" dirty="0"/>
          </a:p>
          <a:p>
            <a:endParaRPr lang="en-US" altLang="ko-KR" sz="1200" b="1" dirty="0"/>
          </a:p>
        </p:txBody>
      </p:sp>
    </p:spTree>
    <p:extLst>
      <p:ext uri="{BB962C8B-B14F-4D97-AF65-F5344CB8AC3E}">
        <p14:creationId xmlns:p14="http://schemas.microsoft.com/office/powerpoint/2010/main" val="17040616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DA9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양쪽 모서리가 둥근 사각형 32"/>
          <p:cNvSpPr/>
          <p:nvPr/>
        </p:nvSpPr>
        <p:spPr>
          <a:xfrm>
            <a:off x="0" y="569102"/>
            <a:ext cx="12192000" cy="6288898"/>
          </a:xfrm>
          <a:prstGeom prst="round2SameRect">
            <a:avLst>
              <a:gd name="adj1" fmla="val 8589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EE1BB75-707A-53BA-CB75-633BBCB670FF}"/>
              </a:ext>
            </a:extLst>
          </p:cNvPr>
          <p:cNvSpPr/>
          <p:nvPr/>
        </p:nvSpPr>
        <p:spPr>
          <a:xfrm>
            <a:off x="7874" y="40316"/>
            <a:ext cx="4895820" cy="5287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b="1" dirty="0">
                <a:solidFill>
                  <a:srgbClr val="034EA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504000101010101" pitchFamily="18" charset="-127"/>
              </a:rPr>
              <a:t>4. </a:t>
            </a:r>
            <a:r>
              <a:rPr lang="ko-KR" altLang="en-US" sz="2000" b="1" dirty="0">
                <a:solidFill>
                  <a:srgbClr val="034EA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504000101010101" pitchFamily="18" charset="-127"/>
              </a:rPr>
              <a:t>프로젝트 수행결과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32DA915-B352-99D5-B8AE-4C6ED71CC780}"/>
              </a:ext>
            </a:extLst>
          </p:cNvPr>
          <p:cNvSpPr txBox="1"/>
          <p:nvPr/>
        </p:nvSpPr>
        <p:spPr>
          <a:xfrm>
            <a:off x="10676333" y="609982"/>
            <a:ext cx="13930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b="1" dirty="0"/>
              <a:t> 고객 화면</a:t>
            </a:r>
            <a:endParaRPr lang="en-US" altLang="ko-KR" sz="18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17E10A9-FAD7-377F-224C-ECCE9FD5F9D8}"/>
              </a:ext>
            </a:extLst>
          </p:cNvPr>
          <p:cNvSpPr txBox="1"/>
          <p:nvPr/>
        </p:nvSpPr>
        <p:spPr>
          <a:xfrm>
            <a:off x="8788400" y="167352"/>
            <a:ext cx="33957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dirty="0">
                <a:solidFill>
                  <a:srgbClr val="6B6B6B"/>
                </a:solidFill>
                <a:latin typeface="+mj-lt"/>
              </a:rPr>
              <a:t>4) </a:t>
            </a:r>
            <a:r>
              <a:rPr lang="ko-KR" altLang="en-US" sz="1400" dirty="0">
                <a:solidFill>
                  <a:srgbClr val="6B6B6B"/>
                </a:solidFill>
                <a:latin typeface="+mj-lt"/>
              </a:rPr>
              <a:t>주요기능</a:t>
            </a:r>
            <a:r>
              <a:rPr lang="en-US" altLang="ko-KR" sz="1400" dirty="0">
                <a:solidFill>
                  <a:srgbClr val="6B6B6B"/>
                </a:solidFill>
                <a:latin typeface="+mj-lt"/>
              </a:rPr>
              <a:t>-</a:t>
            </a:r>
            <a:r>
              <a:rPr lang="ko-KR" altLang="en-US" sz="1400" dirty="0">
                <a:solidFill>
                  <a:srgbClr val="6B6B6B"/>
                </a:solidFill>
                <a:latin typeface="+mj-lt"/>
              </a:rPr>
              <a:t>디자이너검색</a:t>
            </a:r>
            <a:r>
              <a:rPr lang="en-US" altLang="ko-KR" sz="1400" dirty="0">
                <a:solidFill>
                  <a:srgbClr val="6B6B6B"/>
                </a:solidFill>
                <a:latin typeface="+mj-lt"/>
              </a:rPr>
              <a:t>/</a:t>
            </a:r>
            <a:r>
              <a:rPr lang="ko-KR" altLang="en-US" sz="1400" dirty="0">
                <a:solidFill>
                  <a:srgbClr val="6B6B6B"/>
                </a:solidFill>
                <a:latin typeface="+mj-lt"/>
              </a:rPr>
              <a:t>예약</a:t>
            </a:r>
            <a:endParaRPr lang="ko-KR" altLang="en-US" sz="1400" dirty="0">
              <a:solidFill>
                <a:srgbClr val="6B6B6B"/>
              </a:solidFill>
              <a:latin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0D9E036-1F1F-D79E-8ECC-26C6785330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7084" y="3719598"/>
            <a:ext cx="4648448" cy="271111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CC332A0-BBFC-E714-02D3-79DD90750F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4111" y="956801"/>
            <a:ext cx="5193544" cy="5317200"/>
          </a:xfrm>
          <a:prstGeom prst="rect">
            <a:avLst/>
          </a:prstGeom>
          <a:ln>
            <a:solidFill>
              <a:srgbClr val="002060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76450FF-C377-4FF1-94D5-BE72A9F65871}"/>
              </a:ext>
            </a:extLst>
          </p:cNvPr>
          <p:cNvSpPr txBox="1"/>
          <p:nvPr/>
        </p:nvSpPr>
        <p:spPr>
          <a:xfrm>
            <a:off x="1068915" y="4941392"/>
            <a:ext cx="540790" cy="1384995"/>
          </a:xfrm>
          <a:prstGeom prst="rect">
            <a:avLst/>
          </a:prstGeom>
          <a:solidFill>
            <a:srgbClr val="FF0000">
              <a:alpha val="6000"/>
            </a:srgbClr>
          </a:solidFill>
          <a:ln w="25400">
            <a:solidFill>
              <a:srgbClr val="FF0000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ko-KR" altLang="en-US" sz="1200" b="1" dirty="0"/>
              <a:t> </a:t>
            </a:r>
            <a:endParaRPr lang="en-US" altLang="ko-KR" sz="1200" b="1" dirty="0"/>
          </a:p>
          <a:p>
            <a:endParaRPr lang="en-US" altLang="ko-KR" sz="1200" b="1" dirty="0"/>
          </a:p>
          <a:p>
            <a:endParaRPr lang="en-US" altLang="ko-KR" sz="1200" b="1" dirty="0"/>
          </a:p>
          <a:p>
            <a:endParaRPr lang="en-US" altLang="ko-KR" sz="1200" b="1" dirty="0"/>
          </a:p>
          <a:p>
            <a:endParaRPr lang="en-US" altLang="ko-KR" sz="1200" b="1" dirty="0"/>
          </a:p>
          <a:p>
            <a:endParaRPr lang="en-US" altLang="ko-KR" sz="1200" b="1" dirty="0"/>
          </a:p>
          <a:p>
            <a:endParaRPr lang="en-US" altLang="ko-KR" sz="1200" b="1" dirty="0"/>
          </a:p>
        </p:txBody>
      </p:sp>
      <p:cxnSp>
        <p:nvCxnSpPr>
          <p:cNvPr id="12" name="꺾인 연결선[E] 27">
            <a:extLst>
              <a:ext uri="{FF2B5EF4-FFF2-40B4-BE49-F238E27FC236}">
                <a16:creationId xmlns:a16="http://schemas.microsoft.com/office/drawing/2014/main" id="{145B74AF-BB1B-636B-4CA8-3F512FAD21BE}"/>
              </a:ext>
            </a:extLst>
          </p:cNvPr>
          <p:cNvCxnSpPr>
            <a:cxnSpLocks/>
            <a:stCxn id="11" idx="3"/>
          </p:cNvCxnSpPr>
          <p:nvPr/>
        </p:nvCxnSpPr>
        <p:spPr>
          <a:xfrm flipV="1">
            <a:off x="1609705" y="2681186"/>
            <a:ext cx="4836589" cy="2952704"/>
          </a:xfrm>
          <a:prstGeom prst="straightConnector1">
            <a:avLst/>
          </a:prstGeom>
          <a:ln w="254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7661A01-49F2-03E4-EAC4-4E3E5454A369}"/>
              </a:ext>
            </a:extLst>
          </p:cNvPr>
          <p:cNvSpPr txBox="1"/>
          <p:nvPr/>
        </p:nvSpPr>
        <p:spPr>
          <a:xfrm>
            <a:off x="1609704" y="3719598"/>
            <a:ext cx="1162371" cy="276999"/>
          </a:xfrm>
          <a:prstGeom prst="rect">
            <a:avLst/>
          </a:prstGeom>
          <a:solidFill>
            <a:srgbClr val="FF0000">
              <a:alpha val="6000"/>
            </a:srgbClr>
          </a:solidFill>
          <a:ln w="25400">
            <a:solidFill>
              <a:srgbClr val="FF0000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ko-KR" altLang="en-US" sz="1200" b="1" dirty="0"/>
              <a:t> </a:t>
            </a:r>
            <a:endParaRPr lang="en-US" altLang="ko-KR" sz="1200" b="1" dirty="0"/>
          </a:p>
        </p:txBody>
      </p:sp>
      <p:cxnSp>
        <p:nvCxnSpPr>
          <p:cNvPr id="16" name="꺾인 연결선[E] 27">
            <a:extLst>
              <a:ext uri="{FF2B5EF4-FFF2-40B4-BE49-F238E27FC236}">
                <a16:creationId xmlns:a16="http://schemas.microsoft.com/office/drawing/2014/main" id="{0874B8FF-EED4-8FB2-C9A3-EE12C79990E7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2772075" y="2092751"/>
            <a:ext cx="3674219" cy="1765347"/>
          </a:xfrm>
          <a:prstGeom prst="straightConnector1">
            <a:avLst/>
          </a:prstGeom>
          <a:ln w="254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그림 17">
            <a:extLst>
              <a:ext uri="{FF2B5EF4-FFF2-40B4-BE49-F238E27FC236}">
                <a16:creationId xmlns:a16="http://schemas.microsoft.com/office/drawing/2014/main" id="{597CACA6-A79D-6C7D-DEB1-2D9BE75741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5602" y="1295811"/>
            <a:ext cx="5371025" cy="1974077"/>
          </a:xfrm>
          <a:prstGeom prst="rect">
            <a:avLst/>
          </a:prstGeom>
          <a:ln>
            <a:solidFill>
              <a:srgbClr val="002060"/>
            </a:solidFill>
          </a:ln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2DE67C8A-8E8E-F8C9-D3EC-B28CB5062E33}"/>
              </a:ext>
            </a:extLst>
          </p:cNvPr>
          <p:cNvSpPr/>
          <p:nvPr/>
        </p:nvSpPr>
        <p:spPr>
          <a:xfrm>
            <a:off x="7330025" y="2773716"/>
            <a:ext cx="1044355" cy="228529"/>
          </a:xfrm>
          <a:prstGeom prst="rect">
            <a:avLst/>
          </a:prstGeom>
          <a:solidFill>
            <a:srgbClr val="002060">
              <a:alpha val="6000"/>
            </a:srgbClr>
          </a:solidFill>
          <a:ln w="22225">
            <a:solidFill>
              <a:srgbClr val="0020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BD1594A1-06B8-A1FA-5AB0-F85C16FDDF01}"/>
              </a:ext>
            </a:extLst>
          </p:cNvPr>
          <p:cNvCxnSpPr>
            <a:cxnSpLocks/>
          </p:cNvCxnSpPr>
          <p:nvPr/>
        </p:nvCxnSpPr>
        <p:spPr>
          <a:xfrm>
            <a:off x="7871460" y="3002245"/>
            <a:ext cx="0" cy="788705"/>
          </a:xfrm>
          <a:prstGeom prst="straightConnector1">
            <a:avLst/>
          </a:prstGeom>
          <a:ln w="25400">
            <a:solidFill>
              <a:srgbClr val="00206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41013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DA9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양쪽 모서리가 둥근 사각형 32"/>
          <p:cNvSpPr/>
          <p:nvPr/>
        </p:nvSpPr>
        <p:spPr>
          <a:xfrm>
            <a:off x="0" y="569102"/>
            <a:ext cx="12192000" cy="6288898"/>
          </a:xfrm>
          <a:prstGeom prst="round2SameRect">
            <a:avLst>
              <a:gd name="adj1" fmla="val 8589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EE1BB75-707A-53BA-CB75-633BBCB670FF}"/>
              </a:ext>
            </a:extLst>
          </p:cNvPr>
          <p:cNvSpPr/>
          <p:nvPr/>
        </p:nvSpPr>
        <p:spPr>
          <a:xfrm>
            <a:off x="7874" y="40316"/>
            <a:ext cx="4895820" cy="5287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b="1" dirty="0">
                <a:solidFill>
                  <a:srgbClr val="034EA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504000101010101" pitchFamily="18" charset="-127"/>
              </a:rPr>
              <a:t>4. </a:t>
            </a:r>
            <a:r>
              <a:rPr lang="ko-KR" altLang="en-US" sz="2000" b="1" dirty="0">
                <a:solidFill>
                  <a:srgbClr val="034EA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504000101010101" pitchFamily="18" charset="-127"/>
              </a:rPr>
              <a:t>프로젝트 수행결과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32DA915-B352-99D5-B8AE-4C6ED71CC780}"/>
              </a:ext>
            </a:extLst>
          </p:cNvPr>
          <p:cNvSpPr txBox="1"/>
          <p:nvPr/>
        </p:nvSpPr>
        <p:spPr>
          <a:xfrm>
            <a:off x="10676333" y="609982"/>
            <a:ext cx="13930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b="1" dirty="0"/>
              <a:t> 고객 화면</a:t>
            </a:r>
            <a:endParaRPr lang="en-US" altLang="ko-KR" sz="18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17E10A9-FAD7-377F-224C-ECCE9FD5F9D8}"/>
              </a:ext>
            </a:extLst>
          </p:cNvPr>
          <p:cNvSpPr txBox="1"/>
          <p:nvPr/>
        </p:nvSpPr>
        <p:spPr>
          <a:xfrm>
            <a:off x="8788400" y="167352"/>
            <a:ext cx="33957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dirty="0">
                <a:solidFill>
                  <a:srgbClr val="6B6B6B"/>
                </a:solidFill>
                <a:latin typeface="+mj-lt"/>
              </a:rPr>
              <a:t>4) </a:t>
            </a:r>
            <a:r>
              <a:rPr lang="ko-KR" altLang="en-US" sz="1400" dirty="0">
                <a:solidFill>
                  <a:srgbClr val="6B6B6B"/>
                </a:solidFill>
                <a:latin typeface="+mj-lt"/>
              </a:rPr>
              <a:t>주요기능</a:t>
            </a:r>
            <a:r>
              <a:rPr lang="en-US" altLang="ko-KR" sz="1400" dirty="0">
                <a:solidFill>
                  <a:srgbClr val="6B6B6B"/>
                </a:solidFill>
                <a:latin typeface="+mj-lt"/>
              </a:rPr>
              <a:t>-</a:t>
            </a:r>
            <a:r>
              <a:rPr lang="ko-KR" altLang="en-US" sz="1400" dirty="0">
                <a:solidFill>
                  <a:srgbClr val="6B6B6B"/>
                </a:solidFill>
                <a:latin typeface="+mj-lt"/>
              </a:rPr>
              <a:t>디자이너검색</a:t>
            </a:r>
            <a:r>
              <a:rPr lang="en-US" altLang="ko-KR" sz="1400" dirty="0">
                <a:solidFill>
                  <a:srgbClr val="6B6B6B"/>
                </a:solidFill>
                <a:latin typeface="+mj-lt"/>
              </a:rPr>
              <a:t>/</a:t>
            </a:r>
            <a:r>
              <a:rPr lang="ko-KR" altLang="en-US" sz="1400" dirty="0">
                <a:solidFill>
                  <a:srgbClr val="6B6B6B"/>
                </a:solidFill>
                <a:latin typeface="+mj-lt"/>
              </a:rPr>
              <a:t>예약</a:t>
            </a:r>
            <a:endParaRPr lang="ko-KR" altLang="en-US" sz="1400" dirty="0">
              <a:solidFill>
                <a:srgbClr val="6B6B6B"/>
              </a:solidFill>
              <a:latin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6CB69CC-3008-4E4F-8EE5-AEF223B20F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26"/>
          <a:stretch/>
        </p:blipFill>
        <p:spPr>
          <a:xfrm>
            <a:off x="1590078" y="1784965"/>
            <a:ext cx="8916594" cy="514422"/>
          </a:xfrm>
          <a:prstGeom prst="rect">
            <a:avLst/>
          </a:prstGeom>
          <a:ln>
            <a:solidFill>
              <a:srgbClr val="002060"/>
            </a:solidFill>
          </a:ln>
        </p:spPr>
      </p:pic>
      <p:sp>
        <p:nvSpPr>
          <p:cNvPr id="4" name="말풍선: 모서리가 둥근 사각형 3">
            <a:extLst>
              <a:ext uri="{FF2B5EF4-FFF2-40B4-BE49-F238E27FC236}">
                <a16:creationId xmlns:a16="http://schemas.microsoft.com/office/drawing/2014/main" id="{6A85A8D3-0A2A-8CB9-A033-75132D3024C1}"/>
              </a:ext>
            </a:extLst>
          </p:cNvPr>
          <p:cNvSpPr/>
          <p:nvPr/>
        </p:nvSpPr>
        <p:spPr>
          <a:xfrm>
            <a:off x="9238689" y="1390650"/>
            <a:ext cx="879849" cy="422890"/>
          </a:xfrm>
          <a:prstGeom prst="wedgeRoundRectCallout">
            <a:avLst/>
          </a:prstGeom>
          <a:solidFill>
            <a:srgbClr val="4AC8E6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Click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881B791-D84C-0BB1-E918-040217EE230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1801"/>
          <a:stretch/>
        </p:blipFill>
        <p:spPr>
          <a:xfrm>
            <a:off x="1590078" y="2475748"/>
            <a:ext cx="4780602" cy="3023647"/>
          </a:xfrm>
          <a:prstGeom prst="rect">
            <a:avLst/>
          </a:prstGeom>
          <a:ln>
            <a:solidFill>
              <a:srgbClr val="002060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C5A77F9-5F66-BB68-B112-9555CB46000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7419"/>
          <a:stretch/>
        </p:blipFill>
        <p:spPr>
          <a:xfrm>
            <a:off x="6608319" y="2475748"/>
            <a:ext cx="3898353" cy="1974077"/>
          </a:xfrm>
          <a:prstGeom prst="rect">
            <a:avLst/>
          </a:prstGeom>
          <a:ln>
            <a:solidFill>
              <a:srgbClr val="002060"/>
            </a:solidFill>
          </a:ln>
        </p:spPr>
      </p:pic>
    </p:spTree>
    <p:extLst>
      <p:ext uri="{BB962C8B-B14F-4D97-AF65-F5344CB8AC3E}">
        <p14:creationId xmlns:p14="http://schemas.microsoft.com/office/powerpoint/2010/main" val="33983422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DA9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양쪽 모서리가 둥근 사각형 31"/>
          <p:cNvSpPr/>
          <p:nvPr/>
        </p:nvSpPr>
        <p:spPr>
          <a:xfrm>
            <a:off x="0" y="569102"/>
            <a:ext cx="12192000" cy="6288898"/>
          </a:xfrm>
          <a:prstGeom prst="round2SameRect">
            <a:avLst>
              <a:gd name="adj1" fmla="val 8589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EE1BB75-707A-53BA-CB75-633BBCB670FF}"/>
              </a:ext>
            </a:extLst>
          </p:cNvPr>
          <p:cNvSpPr/>
          <p:nvPr/>
        </p:nvSpPr>
        <p:spPr>
          <a:xfrm>
            <a:off x="7874" y="40316"/>
            <a:ext cx="4895820" cy="5287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b="1" dirty="0">
                <a:solidFill>
                  <a:srgbClr val="034EA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504000101010101" pitchFamily="18" charset="-127"/>
              </a:rPr>
              <a:t>4. </a:t>
            </a:r>
            <a:r>
              <a:rPr lang="ko-KR" altLang="en-US" sz="2000" b="1" dirty="0">
                <a:solidFill>
                  <a:srgbClr val="034EA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504000101010101" pitchFamily="18" charset="-127"/>
              </a:rPr>
              <a:t>프로젝트 수행결과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5FB3012-D1C3-A19C-ED77-41A6F7C26DD0}"/>
              </a:ext>
            </a:extLst>
          </p:cNvPr>
          <p:cNvSpPr txBox="1"/>
          <p:nvPr/>
        </p:nvSpPr>
        <p:spPr>
          <a:xfrm>
            <a:off x="10544964" y="648081"/>
            <a:ext cx="13930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b="1" dirty="0"/>
              <a:t> 고객 화면</a:t>
            </a:r>
            <a:endParaRPr lang="en-US" altLang="ko-KR" sz="18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6E22ED-CD06-97F6-A8CF-EA2253934D64}"/>
              </a:ext>
            </a:extLst>
          </p:cNvPr>
          <p:cNvSpPr txBox="1"/>
          <p:nvPr/>
        </p:nvSpPr>
        <p:spPr>
          <a:xfrm>
            <a:off x="8788400" y="167352"/>
            <a:ext cx="33957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dirty="0">
                <a:solidFill>
                  <a:srgbClr val="6B6B6B"/>
                </a:solidFill>
                <a:latin typeface="+mj-lt"/>
              </a:rPr>
              <a:t>4) </a:t>
            </a:r>
            <a:r>
              <a:rPr lang="ko-KR" altLang="en-US" sz="1400" dirty="0">
                <a:solidFill>
                  <a:srgbClr val="6B6B6B"/>
                </a:solidFill>
                <a:latin typeface="+mj-lt"/>
              </a:rPr>
              <a:t>주요기능</a:t>
            </a:r>
            <a:r>
              <a:rPr lang="en-US" altLang="ko-KR" sz="1400">
                <a:solidFill>
                  <a:srgbClr val="6B6B6B"/>
                </a:solidFill>
                <a:latin typeface="+mj-lt"/>
              </a:rPr>
              <a:t>-</a:t>
            </a:r>
            <a:r>
              <a:rPr lang="ko-KR" altLang="en-US" sz="1400">
                <a:solidFill>
                  <a:srgbClr val="6B6B6B"/>
                </a:solidFill>
                <a:latin typeface="+mj-lt"/>
              </a:rPr>
              <a:t>고객예약확인</a:t>
            </a:r>
            <a:endParaRPr lang="ko-KR" altLang="en-US" sz="1400" dirty="0">
              <a:solidFill>
                <a:srgbClr val="6B6B6B"/>
              </a:solidFill>
              <a:latin typeface="+mn-ea"/>
            </a:endParaRP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AF9A8040-5983-B979-9A99-7F64ADB31B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8700" y="2330608"/>
            <a:ext cx="2774599" cy="2722290"/>
          </a:xfrm>
          <a:prstGeom prst="rect">
            <a:avLst/>
          </a:prstGeom>
          <a:ln>
            <a:solidFill>
              <a:srgbClr val="002060"/>
            </a:solidFill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2E2C55E-AE79-5378-9700-833AEEC6BF8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9084"/>
          <a:stretch/>
        </p:blipFill>
        <p:spPr>
          <a:xfrm>
            <a:off x="457226" y="1785080"/>
            <a:ext cx="3662388" cy="3776338"/>
          </a:xfrm>
          <a:prstGeom prst="rect">
            <a:avLst/>
          </a:prstGeom>
          <a:ln>
            <a:solidFill>
              <a:srgbClr val="002060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689D045-B962-D63A-C70D-7614C6ECAA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9512"/>
          <a:stretch/>
        </p:blipFill>
        <p:spPr>
          <a:xfrm>
            <a:off x="8072388" y="1785080"/>
            <a:ext cx="3662388" cy="3776338"/>
          </a:xfrm>
          <a:prstGeom prst="rect">
            <a:avLst/>
          </a:prstGeom>
          <a:ln>
            <a:solidFill>
              <a:srgbClr val="002060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B2834B5-405F-E6C3-0F45-BE6798239576}"/>
              </a:ext>
            </a:extLst>
          </p:cNvPr>
          <p:cNvSpPr txBox="1"/>
          <p:nvPr/>
        </p:nvSpPr>
        <p:spPr>
          <a:xfrm>
            <a:off x="275979" y="3761676"/>
            <a:ext cx="4033102" cy="646331"/>
          </a:xfrm>
          <a:prstGeom prst="rect">
            <a:avLst/>
          </a:prstGeom>
          <a:solidFill>
            <a:srgbClr val="FF0000">
              <a:alpha val="6000"/>
            </a:srgbClr>
          </a:solidFill>
          <a:ln w="25400">
            <a:solidFill>
              <a:srgbClr val="FF0000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ko-KR" altLang="en-US" sz="1200" b="1" dirty="0"/>
              <a:t> </a:t>
            </a:r>
            <a:endParaRPr lang="en-US" altLang="ko-KR" sz="1200" b="1" dirty="0"/>
          </a:p>
          <a:p>
            <a:endParaRPr lang="en-US" altLang="ko-KR" sz="1200" b="1" dirty="0"/>
          </a:p>
          <a:p>
            <a:endParaRPr lang="en-US" altLang="ko-KR" sz="12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94CFEA-AB66-13CD-8854-2C6D8F1829B2}"/>
              </a:ext>
            </a:extLst>
          </p:cNvPr>
          <p:cNvSpPr txBox="1"/>
          <p:nvPr/>
        </p:nvSpPr>
        <p:spPr>
          <a:xfrm>
            <a:off x="7887031" y="4675951"/>
            <a:ext cx="4033102" cy="646331"/>
          </a:xfrm>
          <a:prstGeom prst="rect">
            <a:avLst/>
          </a:prstGeom>
          <a:solidFill>
            <a:srgbClr val="FF0000">
              <a:alpha val="6000"/>
            </a:srgbClr>
          </a:solidFill>
          <a:ln w="25400">
            <a:solidFill>
              <a:srgbClr val="FF0000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ko-KR" altLang="en-US" sz="1200" b="1" dirty="0"/>
              <a:t> </a:t>
            </a:r>
            <a:endParaRPr lang="en-US" altLang="ko-KR" sz="1200" b="1" dirty="0"/>
          </a:p>
          <a:p>
            <a:endParaRPr lang="en-US" altLang="ko-KR" sz="1200" b="1" dirty="0"/>
          </a:p>
          <a:p>
            <a:endParaRPr lang="en-US" altLang="ko-KR" sz="1200" b="1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1D2C69A-6588-95A6-DF92-93C2C5C96721}"/>
              </a:ext>
            </a:extLst>
          </p:cNvPr>
          <p:cNvSpPr/>
          <p:nvPr/>
        </p:nvSpPr>
        <p:spPr>
          <a:xfrm>
            <a:off x="5391743" y="2216343"/>
            <a:ext cx="1408511" cy="228529"/>
          </a:xfrm>
          <a:prstGeom prst="rect">
            <a:avLst/>
          </a:prstGeom>
          <a:solidFill>
            <a:schemeClr val="bg1"/>
          </a:solidFill>
          <a:ln w="25400">
            <a:solidFill>
              <a:srgbClr val="0020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확정 메일 전송</a:t>
            </a:r>
          </a:p>
        </p:txBody>
      </p:sp>
    </p:spTree>
    <p:extLst>
      <p:ext uri="{BB962C8B-B14F-4D97-AF65-F5344CB8AC3E}">
        <p14:creationId xmlns:p14="http://schemas.microsoft.com/office/powerpoint/2010/main" val="6426110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DA9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액자 1"/>
          <p:cNvSpPr/>
          <p:nvPr/>
        </p:nvSpPr>
        <p:spPr>
          <a:xfrm>
            <a:off x="212437" y="184727"/>
            <a:ext cx="11757890" cy="6474690"/>
          </a:xfrm>
          <a:prstGeom prst="frame">
            <a:avLst>
              <a:gd name="adj1" fmla="val 301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직사각형 5">
            <a:hlinkClick r:id="rId2"/>
            <a:extLst>
              <a:ext uri="{FF2B5EF4-FFF2-40B4-BE49-F238E27FC236}">
                <a16:creationId xmlns:a16="http://schemas.microsoft.com/office/drawing/2014/main" id="{EEE1BB75-707A-53BA-CB75-633BBCB670FF}"/>
              </a:ext>
            </a:extLst>
          </p:cNvPr>
          <p:cNvSpPr/>
          <p:nvPr/>
        </p:nvSpPr>
        <p:spPr>
          <a:xfrm>
            <a:off x="3648090" y="3120735"/>
            <a:ext cx="4895820" cy="5287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>
                <a:solidFill>
                  <a:srgbClr val="034EA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504000101010101" pitchFamily="18" charset="-127"/>
              </a:rPr>
              <a:t>5. </a:t>
            </a:r>
            <a:r>
              <a:rPr lang="ko-KR" altLang="en-US" sz="2800" b="1" dirty="0">
                <a:solidFill>
                  <a:srgbClr val="034EA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504000101010101" pitchFamily="18" charset="-127"/>
              </a:rPr>
              <a:t>시연 영상</a:t>
            </a:r>
          </a:p>
        </p:txBody>
      </p:sp>
    </p:spTree>
    <p:extLst>
      <p:ext uri="{BB962C8B-B14F-4D97-AF65-F5344CB8AC3E}">
        <p14:creationId xmlns:p14="http://schemas.microsoft.com/office/powerpoint/2010/main" val="24836262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DA9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양쪽 모서리가 둥근 사각형 24"/>
          <p:cNvSpPr/>
          <p:nvPr/>
        </p:nvSpPr>
        <p:spPr>
          <a:xfrm>
            <a:off x="0" y="569102"/>
            <a:ext cx="12192000" cy="6288898"/>
          </a:xfrm>
          <a:prstGeom prst="round2SameRect">
            <a:avLst>
              <a:gd name="adj1" fmla="val 8589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EE1BB75-707A-53BA-CB75-633BBCB670FF}"/>
              </a:ext>
            </a:extLst>
          </p:cNvPr>
          <p:cNvSpPr/>
          <p:nvPr/>
        </p:nvSpPr>
        <p:spPr>
          <a:xfrm>
            <a:off x="7874" y="40316"/>
            <a:ext cx="4895820" cy="5287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b="1" dirty="0">
                <a:solidFill>
                  <a:srgbClr val="034EA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504000101010101" pitchFamily="18" charset="-127"/>
              </a:rPr>
              <a:t>6. </a:t>
            </a:r>
            <a:r>
              <a:rPr lang="ko-KR" altLang="en-US" sz="2000" b="1" dirty="0">
                <a:solidFill>
                  <a:srgbClr val="034EA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504000101010101" pitchFamily="18" charset="-127"/>
              </a:rPr>
              <a:t>느낀점</a:t>
            </a:r>
          </a:p>
        </p:txBody>
      </p:sp>
      <p:cxnSp>
        <p:nvCxnSpPr>
          <p:cNvPr id="4" name="직선 연결선 3"/>
          <p:cNvCxnSpPr>
            <a:cxnSpLocks/>
          </p:cNvCxnSpPr>
          <p:nvPr/>
        </p:nvCxnSpPr>
        <p:spPr>
          <a:xfrm>
            <a:off x="192929" y="3465513"/>
            <a:ext cx="11597793" cy="0"/>
          </a:xfrm>
          <a:prstGeom prst="line">
            <a:avLst/>
          </a:prstGeom>
          <a:ln w="12700">
            <a:solidFill>
              <a:srgbClr val="B8B8B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그룹 13"/>
          <p:cNvGrpSpPr/>
          <p:nvPr/>
        </p:nvGrpSpPr>
        <p:grpSpPr>
          <a:xfrm>
            <a:off x="383813" y="1162910"/>
            <a:ext cx="11406909" cy="1991672"/>
            <a:chOff x="383813" y="1024890"/>
            <a:chExt cx="11106223" cy="1601751"/>
          </a:xfrm>
        </p:grpSpPr>
        <p:sp>
          <p:nvSpPr>
            <p:cNvPr id="17" name="모서리가 둥근 직사각형 16"/>
            <p:cNvSpPr/>
            <p:nvPr/>
          </p:nvSpPr>
          <p:spPr>
            <a:xfrm>
              <a:off x="383813" y="1024890"/>
              <a:ext cx="11106223" cy="1601751"/>
            </a:xfrm>
            <a:prstGeom prst="roundRect">
              <a:avLst/>
            </a:prstGeom>
            <a:solidFill>
              <a:srgbClr val="E3E3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82395" y="1363240"/>
              <a:ext cx="9609535" cy="2970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b="1" dirty="0"/>
                <a:t>Docker </a:t>
              </a:r>
              <a:r>
                <a:rPr lang="ko-KR" altLang="en-US" b="1" dirty="0"/>
                <a:t>서버 배포 </a:t>
              </a:r>
              <a:r>
                <a:rPr lang="en-US" altLang="ko-KR" b="1" dirty="0"/>
                <a:t>: </a:t>
              </a:r>
              <a:r>
                <a:rPr lang="ko-KR" altLang="en-US" sz="1400" dirty="0"/>
                <a:t>이해부족 및 파일 경로</a:t>
              </a:r>
              <a:r>
                <a:rPr lang="en-US" altLang="ko-KR" sz="1400" dirty="0"/>
                <a:t>, </a:t>
              </a:r>
              <a:r>
                <a:rPr lang="en-US" altLang="ko-KR" sz="1400" dirty="0" err="1"/>
                <a:t>Volumn</a:t>
              </a:r>
              <a:r>
                <a:rPr lang="en-US" altLang="ko-KR" sz="1400" dirty="0"/>
                <a:t> </a:t>
              </a:r>
              <a:r>
                <a:rPr lang="ko-KR" altLang="en-US" sz="1400" dirty="0"/>
                <a:t>미적용 등의 문제 </a:t>
              </a:r>
              <a:r>
                <a:rPr lang="en-US" altLang="ko-KR" sz="1400" dirty="0"/>
                <a:t>-&gt; </a:t>
              </a:r>
              <a:r>
                <a:rPr lang="ko-KR" altLang="en-US" sz="1400" dirty="0"/>
                <a:t>지속적인 </a:t>
              </a:r>
              <a:r>
                <a:rPr lang="en-US" altLang="ko-KR" sz="1400" dirty="0"/>
                <a:t>study </a:t>
              </a:r>
              <a:r>
                <a:rPr lang="ko-KR" altLang="en-US" sz="1400" dirty="0"/>
                <a:t>및 실습으로 문제 해결</a:t>
              </a:r>
              <a:endParaRPr lang="en-US" altLang="ko-KR" sz="1400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82395" y="1920103"/>
              <a:ext cx="9685730" cy="2970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b="1" dirty="0" err="1"/>
                <a:t>비대면의</a:t>
              </a:r>
              <a:r>
                <a:rPr lang="ko-KR" altLang="en-US" b="1" dirty="0"/>
                <a:t> 한계 </a:t>
              </a:r>
              <a:r>
                <a:rPr lang="en-US" altLang="ko-KR" b="1" dirty="0"/>
                <a:t>: </a:t>
              </a:r>
              <a:r>
                <a:rPr lang="ko-KR" altLang="en-US" sz="1400" dirty="0"/>
                <a:t>의사소통 문제 </a:t>
              </a:r>
              <a:r>
                <a:rPr lang="en-US" altLang="ko-KR" sz="1400" dirty="0"/>
                <a:t>-&gt; </a:t>
              </a:r>
              <a:r>
                <a:rPr lang="ko-KR" altLang="en-US" sz="1400" dirty="0"/>
                <a:t>대면 미팅 진행으로 효율성↑</a:t>
              </a:r>
              <a:endParaRPr lang="en-US" altLang="ko-KR" sz="1400" dirty="0"/>
            </a:p>
          </p:txBody>
        </p:sp>
      </p:grpSp>
      <p:sp>
        <p:nvSpPr>
          <p:cNvPr id="22" name="모서리가 둥근 직사각형 21"/>
          <p:cNvSpPr/>
          <p:nvPr/>
        </p:nvSpPr>
        <p:spPr>
          <a:xfrm>
            <a:off x="383813" y="4248995"/>
            <a:ext cx="11406909" cy="2268642"/>
          </a:xfrm>
          <a:prstGeom prst="roundRect">
            <a:avLst/>
          </a:prstGeom>
          <a:solidFill>
            <a:srgbClr val="E3E3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771741" y="4456483"/>
            <a:ext cx="101641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/>
              <a:t>API </a:t>
            </a:r>
            <a:r>
              <a:rPr lang="ko-KR" altLang="en-US" b="1" dirty="0"/>
              <a:t>사용 </a:t>
            </a:r>
            <a:r>
              <a:rPr lang="en-US" altLang="ko-KR" b="1" dirty="0"/>
              <a:t>: </a:t>
            </a:r>
            <a:r>
              <a:rPr lang="ko-KR" altLang="en-US" sz="1400" dirty="0"/>
              <a:t>카카오 및 </a:t>
            </a:r>
            <a:r>
              <a:rPr lang="en-US" altLang="ko-KR" sz="1400" dirty="0" err="1"/>
              <a:t>GeoLocation</a:t>
            </a:r>
            <a:r>
              <a:rPr lang="en-US" altLang="ko-KR" sz="1400" dirty="0"/>
              <a:t> API</a:t>
            </a:r>
            <a:r>
              <a:rPr lang="ko-KR" altLang="en-US" sz="1400" dirty="0"/>
              <a:t>를 용도에 맞게 가공하여 서비스</a:t>
            </a:r>
            <a:r>
              <a:rPr lang="en-US" altLang="ko-KR" sz="1400" dirty="0"/>
              <a:t>.</a:t>
            </a:r>
          </a:p>
          <a:p>
            <a:pPr lvl="1"/>
            <a:r>
              <a:rPr lang="en-US" altLang="ko-KR" sz="1400" dirty="0"/>
              <a:t>	        </a:t>
            </a:r>
            <a:r>
              <a:rPr lang="en-US" altLang="ko-KR" sz="1400" dirty="0" err="1"/>
              <a:t>GeoLocation</a:t>
            </a:r>
            <a:r>
              <a:rPr lang="ko-KR" altLang="en-US" sz="1400" dirty="0"/>
              <a:t>의 경우 미리 </a:t>
            </a:r>
            <a:r>
              <a:rPr lang="en-US" altLang="ko-KR" sz="1400" dirty="0"/>
              <a:t>https</a:t>
            </a:r>
            <a:r>
              <a:rPr lang="ko-KR" altLang="en-US" sz="1400" dirty="0"/>
              <a:t> 변환 작업 완료</a:t>
            </a:r>
            <a:endParaRPr lang="en-US" altLang="ko-KR" sz="1400" dirty="0"/>
          </a:p>
        </p:txBody>
      </p:sp>
      <p:sp>
        <p:nvSpPr>
          <p:cNvPr id="24" name="TextBox 23"/>
          <p:cNvSpPr txBox="1"/>
          <p:nvPr/>
        </p:nvSpPr>
        <p:spPr>
          <a:xfrm>
            <a:off x="771741" y="5069605"/>
            <a:ext cx="9685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 err="1"/>
              <a:t>뷰페이지</a:t>
            </a:r>
            <a:r>
              <a:rPr lang="ko-KR" altLang="en-US" b="1" dirty="0"/>
              <a:t> 통합 </a:t>
            </a:r>
            <a:r>
              <a:rPr lang="en-US" altLang="ko-KR" b="1" dirty="0"/>
              <a:t>: </a:t>
            </a:r>
            <a:r>
              <a:rPr lang="ko-KR" altLang="en-US" sz="1400" dirty="0"/>
              <a:t>사전 공유를 통해 </a:t>
            </a:r>
            <a:r>
              <a:rPr lang="en-US" altLang="ko-KR" sz="1400" dirty="0"/>
              <a:t>DB </a:t>
            </a:r>
            <a:r>
              <a:rPr lang="ko-KR" altLang="en-US" sz="1400" dirty="0"/>
              <a:t>및 기능 수정 최소화</a:t>
            </a:r>
            <a:endParaRPr lang="en-US" altLang="ko-KR" sz="1400" dirty="0"/>
          </a:p>
        </p:txBody>
      </p:sp>
      <p:sp>
        <p:nvSpPr>
          <p:cNvPr id="26" name="TextBox 25"/>
          <p:cNvSpPr txBox="1"/>
          <p:nvPr/>
        </p:nvSpPr>
        <p:spPr>
          <a:xfrm>
            <a:off x="771741" y="5535711"/>
            <a:ext cx="9685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/>
              <a:t>문제해결 </a:t>
            </a:r>
            <a:r>
              <a:rPr lang="en-US" altLang="ko-KR" b="1" dirty="0"/>
              <a:t>: </a:t>
            </a:r>
            <a:r>
              <a:rPr lang="ko-KR" altLang="en-US" sz="1400" dirty="0"/>
              <a:t>빠른 공유를 통해 시간 절약 및 오류 해결</a:t>
            </a:r>
            <a:endParaRPr lang="en-US" altLang="ko-KR" sz="1400" dirty="0"/>
          </a:p>
        </p:txBody>
      </p:sp>
      <p:sp>
        <p:nvSpPr>
          <p:cNvPr id="28" name="TextBox 27"/>
          <p:cNvSpPr txBox="1"/>
          <p:nvPr/>
        </p:nvSpPr>
        <p:spPr>
          <a:xfrm>
            <a:off x="771741" y="6007315"/>
            <a:ext cx="9685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/>
              <a:t>서버 통합 </a:t>
            </a:r>
            <a:r>
              <a:rPr lang="en-US" altLang="ko-KR" b="1" dirty="0"/>
              <a:t>: </a:t>
            </a:r>
            <a:r>
              <a:rPr lang="ko-KR" altLang="en-US" sz="1400" dirty="0"/>
              <a:t>서버를 미리 통합시켜 마무리 시 시간문제 최소화</a:t>
            </a:r>
            <a:endParaRPr lang="en-US" altLang="ko-KR" sz="1400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0AF66FF-3D9C-40DD-2885-9E62428D591F}"/>
              </a:ext>
            </a:extLst>
          </p:cNvPr>
          <p:cNvSpPr/>
          <p:nvPr/>
        </p:nvSpPr>
        <p:spPr>
          <a:xfrm>
            <a:off x="73564" y="600028"/>
            <a:ext cx="9762347" cy="4918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504000101010101" pitchFamily="18" charset="-127"/>
              </a:rPr>
              <a:t>■</a:t>
            </a:r>
            <a:r>
              <a:rPr lang="en-US" altLang="ko-KR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504000101010101" pitchFamily="18" charset="-127"/>
              </a:rPr>
              <a:t> </a:t>
            </a:r>
            <a:r>
              <a:rPr lang="ko-KR" altLang="en-US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504000101010101" pitchFamily="18" charset="-127"/>
              </a:rPr>
              <a:t>프로젝트 수행상 어려움 극복 사례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5DAE0FD-E6EE-909F-00AD-2EF6FC06CD1E}"/>
              </a:ext>
            </a:extLst>
          </p:cNvPr>
          <p:cNvSpPr/>
          <p:nvPr/>
        </p:nvSpPr>
        <p:spPr>
          <a:xfrm>
            <a:off x="73564" y="3570222"/>
            <a:ext cx="9762347" cy="4918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504000101010101" pitchFamily="18" charset="-127"/>
              </a:rPr>
              <a:t>■</a:t>
            </a:r>
            <a:r>
              <a:rPr lang="en-US" altLang="ko-KR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504000101010101" pitchFamily="18" charset="-127"/>
              </a:rPr>
              <a:t> </a:t>
            </a:r>
            <a:r>
              <a:rPr lang="ko-KR" altLang="en-US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504000101010101" pitchFamily="18" charset="-127"/>
              </a:rPr>
              <a:t>프로젝트에서 잘한 부분</a:t>
            </a:r>
          </a:p>
        </p:txBody>
      </p:sp>
    </p:spTree>
    <p:extLst>
      <p:ext uri="{BB962C8B-B14F-4D97-AF65-F5344CB8AC3E}">
        <p14:creationId xmlns:p14="http://schemas.microsoft.com/office/powerpoint/2010/main" val="24263666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DA9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양쪽 모서리가 둥근 사각형 24"/>
          <p:cNvSpPr/>
          <p:nvPr/>
        </p:nvSpPr>
        <p:spPr>
          <a:xfrm>
            <a:off x="0" y="569102"/>
            <a:ext cx="12192000" cy="6288898"/>
          </a:xfrm>
          <a:prstGeom prst="round2SameRect">
            <a:avLst>
              <a:gd name="adj1" fmla="val 8589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EE1BB75-707A-53BA-CB75-633BBCB670FF}"/>
              </a:ext>
            </a:extLst>
          </p:cNvPr>
          <p:cNvSpPr/>
          <p:nvPr/>
        </p:nvSpPr>
        <p:spPr>
          <a:xfrm>
            <a:off x="7874" y="40316"/>
            <a:ext cx="4895820" cy="5287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b="1" dirty="0">
                <a:solidFill>
                  <a:srgbClr val="034EA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504000101010101" pitchFamily="18" charset="-127"/>
              </a:rPr>
              <a:t>6. </a:t>
            </a:r>
            <a:r>
              <a:rPr lang="ko-KR" altLang="en-US" sz="2000" b="1" dirty="0">
                <a:solidFill>
                  <a:srgbClr val="034EA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504000101010101" pitchFamily="18" charset="-127"/>
              </a:rPr>
              <a:t>느낀점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77DE6D7-54FD-4C68-E493-FF1C248F3183}"/>
              </a:ext>
            </a:extLst>
          </p:cNvPr>
          <p:cNvSpPr/>
          <p:nvPr/>
        </p:nvSpPr>
        <p:spPr>
          <a:xfrm>
            <a:off x="73564" y="600028"/>
            <a:ext cx="9762347" cy="4918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504000101010101" pitchFamily="18" charset="-127"/>
              </a:rPr>
              <a:t>■</a:t>
            </a:r>
            <a:r>
              <a:rPr lang="en-US" altLang="ko-KR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504000101010101" pitchFamily="18" charset="-127"/>
              </a:rPr>
              <a:t> </a:t>
            </a:r>
            <a:r>
              <a:rPr lang="ko-KR" altLang="en-US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504000101010101" pitchFamily="18" charset="-127"/>
              </a:rPr>
              <a:t>프로젝트를 통한 진로설계</a:t>
            </a:r>
            <a:r>
              <a:rPr lang="en-US" altLang="ko-KR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504000101010101" pitchFamily="18" charset="-127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504000101010101" pitchFamily="18" charset="-127"/>
              </a:rPr>
              <a:t>취업분야 탐색 및 결정 등 도움</a:t>
            </a:r>
          </a:p>
        </p:txBody>
      </p:sp>
      <p:sp>
        <p:nvSpPr>
          <p:cNvPr id="7" name="모서리가 둥근 직사각형 16">
            <a:extLst>
              <a:ext uri="{FF2B5EF4-FFF2-40B4-BE49-F238E27FC236}">
                <a16:creationId xmlns:a16="http://schemas.microsoft.com/office/drawing/2014/main" id="{458BE184-6BB9-B749-B504-371E3993158C}"/>
              </a:ext>
            </a:extLst>
          </p:cNvPr>
          <p:cNvSpPr/>
          <p:nvPr/>
        </p:nvSpPr>
        <p:spPr>
          <a:xfrm>
            <a:off x="383813" y="1162910"/>
            <a:ext cx="11406909" cy="1991672"/>
          </a:xfrm>
          <a:prstGeom prst="roundRect">
            <a:avLst/>
          </a:prstGeom>
          <a:solidFill>
            <a:srgbClr val="E3E3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1DDA4FCE-E819-7B92-144B-A26C8E70E685}"/>
              </a:ext>
            </a:extLst>
          </p:cNvPr>
          <p:cNvCxnSpPr>
            <a:cxnSpLocks/>
          </p:cNvCxnSpPr>
          <p:nvPr/>
        </p:nvCxnSpPr>
        <p:spPr>
          <a:xfrm>
            <a:off x="192929" y="3465513"/>
            <a:ext cx="11597793" cy="0"/>
          </a:xfrm>
          <a:prstGeom prst="line">
            <a:avLst/>
          </a:prstGeom>
          <a:ln w="12700">
            <a:solidFill>
              <a:srgbClr val="B8B8B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모서리가 둥근 직사각형 21">
            <a:extLst>
              <a:ext uri="{FF2B5EF4-FFF2-40B4-BE49-F238E27FC236}">
                <a16:creationId xmlns:a16="http://schemas.microsoft.com/office/drawing/2014/main" id="{6EA20A38-DDE1-0696-B9C7-CF426BBC605F}"/>
              </a:ext>
            </a:extLst>
          </p:cNvPr>
          <p:cNvSpPr/>
          <p:nvPr/>
        </p:nvSpPr>
        <p:spPr>
          <a:xfrm>
            <a:off x="383813" y="4248995"/>
            <a:ext cx="11406909" cy="2268642"/>
          </a:xfrm>
          <a:prstGeom prst="roundRect">
            <a:avLst/>
          </a:prstGeom>
          <a:solidFill>
            <a:srgbClr val="E3E3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BE54413-48ED-61B0-280B-B26444C93C72}"/>
              </a:ext>
            </a:extLst>
          </p:cNvPr>
          <p:cNvSpPr/>
          <p:nvPr/>
        </p:nvSpPr>
        <p:spPr>
          <a:xfrm>
            <a:off x="73564" y="3570222"/>
            <a:ext cx="9762347" cy="4918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504000101010101" pitchFamily="18" charset="-127"/>
              </a:rPr>
              <a:t>■</a:t>
            </a:r>
            <a:r>
              <a:rPr lang="en-US" altLang="ko-KR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504000101010101" pitchFamily="18" charset="-127"/>
              </a:rPr>
              <a:t> </a:t>
            </a:r>
            <a:r>
              <a:rPr lang="ko-KR" altLang="en-US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504000101010101" pitchFamily="18" charset="-127"/>
              </a:rPr>
              <a:t>기타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53922" y="5013984"/>
            <a:ext cx="973820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dirty="0"/>
              <a:t>7</a:t>
            </a:r>
            <a:r>
              <a:rPr lang="ko-KR" altLang="en-US" sz="1400" dirty="0"/>
              <a:t>주간의 긴 시간 동안 팀원들과 같이 프로젝트를 할 수 있는 기회였습니다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ko-KR" altLang="en-US" sz="1400" dirty="0"/>
              <a:t>팀원분들께서 항상 친절하게 답변해주시고 열심히 같이 해보려고 하는 모습이 좋았습니다</a:t>
            </a:r>
            <a:r>
              <a:rPr lang="en-US" altLang="ko-KR" sz="1400" dirty="0"/>
              <a:t>.</a:t>
            </a:r>
            <a:endParaRPr lang="en-US" altLang="ko-KR" sz="1100" dirty="0"/>
          </a:p>
        </p:txBody>
      </p:sp>
      <p:sp>
        <p:nvSpPr>
          <p:cNvPr id="6" name="TextBox 5"/>
          <p:cNvSpPr txBox="1"/>
          <p:nvPr/>
        </p:nvSpPr>
        <p:spPr>
          <a:xfrm>
            <a:off x="553922" y="1551080"/>
            <a:ext cx="11084155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/>
              <a:t>웹개발자로 진로를 희망하며 프론트엔드와 백엔드 개발자 중 어느 쪽이 더 적성에 맞는지 확인 할 수 있었다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ko-KR" altLang="en-US" sz="1400" dirty="0"/>
              <a:t>프로젝트를 하면서 현업에서 어떻게 팀프로젝트가 진행되는지 알 수 있는 기회였다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ko-KR" altLang="en-US" sz="1400" dirty="0"/>
              <a:t>단순히 프로젝트를 완성 하는 것이 아니라 관련 협업툴 등을 사용하여 추후 취업 시 도움이 될 것 같다</a:t>
            </a:r>
            <a:r>
              <a:rPr lang="en-US" altLang="ko-KR" sz="1400" dirty="0"/>
              <a:t>.</a:t>
            </a:r>
          </a:p>
          <a:p>
            <a:pPr marL="171450" indent="-171450">
              <a:buFontTx/>
              <a:buChar char="-"/>
            </a:pPr>
            <a:endParaRPr lang="en-US" altLang="ko-KR" sz="800" dirty="0"/>
          </a:p>
        </p:txBody>
      </p:sp>
    </p:spTree>
    <p:extLst>
      <p:ext uri="{BB962C8B-B14F-4D97-AF65-F5344CB8AC3E}">
        <p14:creationId xmlns:p14="http://schemas.microsoft.com/office/powerpoint/2010/main" val="20282531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DA9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액자 1"/>
          <p:cNvSpPr/>
          <p:nvPr/>
        </p:nvSpPr>
        <p:spPr>
          <a:xfrm>
            <a:off x="212437" y="184727"/>
            <a:ext cx="11757890" cy="6474690"/>
          </a:xfrm>
          <a:prstGeom prst="frame">
            <a:avLst>
              <a:gd name="adj1" fmla="val 301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EE1BB75-707A-53BA-CB75-633BBCB670FF}"/>
              </a:ext>
            </a:extLst>
          </p:cNvPr>
          <p:cNvSpPr/>
          <p:nvPr/>
        </p:nvSpPr>
        <p:spPr>
          <a:xfrm>
            <a:off x="3648090" y="3120735"/>
            <a:ext cx="4895820" cy="5287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>
                <a:solidFill>
                  <a:srgbClr val="034EA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504000101010101" pitchFamily="18" charset="-127"/>
              </a:rPr>
              <a:t>7. QnA</a:t>
            </a:r>
            <a:endParaRPr lang="ko-KR" altLang="en-US" sz="2800" b="1" dirty="0">
              <a:solidFill>
                <a:srgbClr val="034EA2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바탕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613261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DA9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EE1BB75-707A-53BA-CB75-633BBCB670FF}"/>
              </a:ext>
            </a:extLst>
          </p:cNvPr>
          <p:cNvSpPr/>
          <p:nvPr/>
        </p:nvSpPr>
        <p:spPr>
          <a:xfrm>
            <a:off x="7874" y="40316"/>
            <a:ext cx="4895820" cy="5287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b="1" dirty="0">
                <a:solidFill>
                  <a:srgbClr val="034EA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504000101010101" pitchFamily="18" charset="-127"/>
              </a:rPr>
              <a:t>1. </a:t>
            </a:r>
            <a:r>
              <a:rPr lang="ko-KR" altLang="en-US" sz="2000" b="1" dirty="0">
                <a:solidFill>
                  <a:srgbClr val="034EA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504000101010101" pitchFamily="18" charset="-127"/>
              </a:rPr>
              <a:t>주제 선정 및 프로젝트 개발환경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1637B4-58B7-0D31-00B8-B962548206C0}"/>
              </a:ext>
            </a:extLst>
          </p:cNvPr>
          <p:cNvSpPr txBox="1"/>
          <p:nvPr/>
        </p:nvSpPr>
        <p:spPr>
          <a:xfrm>
            <a:off x="9677401" y="167352"/>
            <a:ext cx="25083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6B6B6B"/>
                </a:solidFill>
                <a:latin typeface="+mj-lt"/>
              </a:rPr>
              <a:t>1) </a:t>
            </a:r>
            <a:r>
              <a:rPr lang="ko-KR" altLang="en-US" sz="1400" dirty="0">
                <a:solidFill>
                  <a:srgbClr val="6B6B6B"/>
                </a:solidFill>
                <a:latin typeface="+mj-lt"/>
              </a:rPr>
              <a:t>주제선정배경 및 기대효과</a:t>
            </a:r>
            <a:endParaRPr lang="en-US" altLang="ko-KR" sz="1400" dirty="0">
              <a:solidFill>
                <a:srgbClr val="6B6B6B"/>
              </a:solidFill>
              <a:latin typeface="+mj-lt"/>
            </a:endParaRPr>
          </a:p>
        </p:txBody>
      </p:sp>
      <p:sp>
        <p:nvSpPr>
          <p:cNvPr id="4" name="양쪽 모서리가 둥근 사각형 8">
            <a:extLst>
              <a:ext uri="{FF2B5EF4-FFF2-40B4-BE49-F238E27FC236}">
                <a16:creationId xmlns:a16="http://schemas.microsoft.com/office/drawing/2014/main" id="{1AB40AF8-6A63-CE52-DE03-7CA15DC45203}"/>
              </a:ext>
            </a:extLst>
          </p:cNvPr>
          <p:cNvSpPr/>
          <p:nvPr/>
        </p:nvSpPr>
        <p:spPr>
          <a:xfrm>
            <a:off x="0" y="569102"/>
            <a:ext cx="12192000" cy="6288898"/>
          </a:xfrm>
          <a:prstGeom prst="round2SameRect">
            <a:avLst>
              <a:gd name="adj1" fmla="val 8589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537F21D-58E4-FA62-424A-01A2DFCDBF6E}"/>
              </a:ext>
            </a:extLst>
          </p:cNvPr>
          <p:cNvSpPr/>
          <p:nvPr/>
        </p:nvSpPr>
        <p:spPr>
          <a:xfrm>
            <a:off x="73564" y="600028"/>
            <a:ext cx="9762347" cy="4918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504000101010101" pitchFamily="18" charset="-127"/>
              </a:rPr>
              <a:t>■</a:t>
            </a:r>
            <a:r>
              <a:rPr lang="en-US" altLang="ko-KR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504000101010101" pitchFamily="18" charset="-127"/>
              </a:rPr>
              <a:t> </a:t>
            </a:r>
            <a:r>
              <a:rPr lang="ko-KR" altLang="en-US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504000101010101" pitchFamily="18" charset="-127"/>
              </a:rPr>
              <a:t>주제 선정 배경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F5B00CC4-E204-2108-6AFE-42551E9CA250}"/>
              </a:ext>
            </a:extLst>
          </p:cNvPr>
          <p:cNvGrpSpPr/>
          <p:nvPr/>
        </p:nvGrpSpPr>
        <p:grpSpPr>
          <a:xfrm>
            <a:off x="2552701" y="983689"/>
            <a:ext cx="3245602" cy="3333955"/>
            <a:chOff x="-1559176" y="-83616"/>
            <a:chExt cx="6336422" cy="5222084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E7743FEA-6637-5D15-A095-8118560DB5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40997"/>
            <a:stretch/>
          </p:blipFill>
          <p:spPr>
            <a:xfrm>
              <a:off x="-1559176" y="310058"/>
              <a:ext cx="6336422" cy="4828410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43796B99-0138-F912-8770-F92AE16383E7}"/>
                </a:ext>
              </a:extLst>
            </p:cNvPr>
            <p:cNvSpPr/>
            <p:nvPr/>
          </p:nvSpPr>
          <p:spPr>
            <a:xfrm>
              <a:off x="129404" y="-83616"/>
              <a:ext cx="2943994" cy="3254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/>
                <a:t>카카오 헤어샵</a:t>
              </a:r>
            </a:p>
          </p:txBody>
        </p:sp>
      </p:grpSp>
      <p:sp>
        <p:nvSpPr>
          <p:cNvPr id="21" name="슬라이드 번호 개체 틀 13">
            <a:extLst>
              <a:ext uri="{FF2B5EF4-FFF2-40B4-BE49-F238E27FC236}">
                <a16:creationId xmlns:a16="http://schemas.microsoft.com/office/drawing/2014/main" id="{9F7EE3F7-C1DE-37B9-3384-CE9D6FE9AC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36D464A-C4DD-4E04-AB5D-95B31C8BBD9A}" type="slidenum">
              <a:rPr lang="ko-KR" altLang="en-US" smtClean="0"/>
              <a:t>3</a:t>
            </a:fld>
            <a:endParaRPr lang="ko-KR" altLang="en-US" dirty="0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51802887-F47D-2D90-97B1-10B16C0A8C0A}"/>
              </a:ext>
            </a:extLst>
          </p:cNvPr>
          <p:cNvSpPr/>
          <p:nvPr/>
        </p:nvSpPr>
        <p:spPr>
          <a:xfrm>
            <a:off x="347241" y="4333104"/>
            <a:ext cx="1909822" cy="491838"/>
          </a:xfrm>
          <a:prstGeom prst="roundRect">
            <a:avLst/>
          </a:prstGeom>
          <a:solidFill>
            <a:srgbClr val="4DA9E1"/>
          </a:solidFill>
          <a:ln>
            <a:solidFill>
              <a:srgbClr val="4DA9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/>
              <a:t>디자이너</a:t>
            </a: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D8217ACF-70D0-372C-CEE5-4B8D0A98175A}"/>
              </a:ext>
            </a:extLst>
          </p:cNvPr>
          <p:cNvSpPr/>
          <p:nvPr/>
        </p:nvSpPr>
        <p:spPr>
          <a:xfrm>
            <a:off x="9934937" y="4333361"/>
            <a:ext cx="1909822" cy="491838"/>
          </a:xfrm>
          <a:prstGeom prst="roundRect">
            <a:avLst/>
          </a:prstGeom>
          <a:solidFill>
            <a:srgbClr val="4DA9E1"/>
          </a:solidFill>
          <a:ln>
            <a:solidFill>
              <a:srgbClr val="4DA9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/>
              <a:t>고  객</a:t>
            </a: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6A1EEF8F-178E-ABC1-F168-0ABF72FFDE83}"/>
              </a:ext>
            </a:extLst>
          </p:cNvPr>
          <p:cNvSpPr/>
          <p:nvPr/>
        </p:nvSpPr>
        <p:spPr>
          <a:xfrm>
            <a:off x="347241" y="4930815"/>
            <a:ext cx="5543256" cy="1425535"/>
          </a:xfrm>
          <a:prstGeom prst="roundRect">
            <a:avLst>
              <a:gd name="adj" fmla="val 27222"/>
            </a:avLst>
          </a:prstGeom>
          <a:noFill/>
          <a:ln w="19050">
            <a:solidFill>
              <a:srgbClr val="4DA9E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just">
              <a:buFontTx/>
              <a:buChar char="-"/>
            </a:pPr>
            <a:r>
              <a:rPr lang="ko-KR" altLang="en-US" dirty="0">
                <a:solidFill>
                  <a:schemeClr val="tx1"/>
                </a:solidFill>
              </a:rPr>
              <a:t>기존 예약 서비스 단위 최소 </a:t>
            </a:r>
            <a:r>
              <a:rPr lang="en-US" altLang="ko-KR" dirty="0">
                <a:solidFill>
                  <a:schemeClr val="tx1"/>
                </a:solidFill>
              </a:rPr>
              <a:t>1</a:t>
            </a:r>
            <a:r>
              <a:rPr lang="ko-KR" altLang="en-US" dirty="0">
                <a:solidFill>
                  <a:schemeClr val="tx1"/>
                </a:solidFill>
              </a:rPr>
              <a:t>시간</a:t>
            </a:r>
            <a:endParaRPr lang="en-US" altLang="ko-KR" dirty="0">
              <a:solidFill>
                <a:schemeClr val="tx1"/>
              </a:solidFill>
            </a:endParaRPr>
          </a:p>
          <a:p>
            <a:pPr marL="285750" indent="-285750" algn="just">
              <a:buFontTx/>
              <a:buChar char="-"/>
            </a:pPr>
            <a:r>
              <a:rPr lang="ko-KR" altLang="en-US" dirty="0">
                <a:solidFill>
                  <a:schemeClr val="tx1"/>
                </a:solidFill>
              </a:rPr>
              <a:t>실제 시술 시간에 따라 버려지는 시간</a:t>
            </a:r>
            <a:endParaRPr lang="en-US" altLang="ko-KR" dirty="0">
              <a:solidFill>
                <a:schemeClr val="tx1"/>
              </a:solidFill>
            </a:endParaRPr>
          </a:p>
          <a:p>
            <a:pPr marL="285750" indent="-285750" algn="just">
              <a:buFontTx/>
              <a:buChar char="-"/>
            </a:pPr>
            <a:r>
              <a:rPr lang="ko-KR" altLang="en-US" dirty="0">
                <a:solidFill>
                  <a:schemeClr val="tx1"/>
                </a:solidFill>
              </a:rPr>
              <a:t>예약이 차지 않거나 </a:t>
            </a:r>
            <a:r>
              <a:rPr lang="en-US" altLang="ko-KR" dirty="0">
                <a:solidFill>
                  <a:schemeClr val="tx1"/>
                </a:solidFill>
              </a:rPr>
              <a:t>NO-SHOW</a:t>
            </a:r>
            <a:r>
              <a:rPr lang="ko-KR" altLang="en-US" dirty="0">
                <a:solidFill>
                  <a:schemeClr val="tx1"/>
                </a:solidFill>
              </a:rPr>
              <a:t>가 발생할 경우</a:t>
            </a: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4D6C8869-44AD-AA66-AF8F-BB91877E119A}"/>
              </a:ext>
            </a:extLst>
          </p:cNvPr>
          <p:cNvSpPr/>
          <p:nvPr/>
        </p:nvSpPr>
        <p:spPr>
          <a:xfrm>
            <a:off x="6301505" y="4931220"/>
            <a:ext cx="5543256" cy="1425535"/>
          </a:xfrm>
          <a:prstGeom prst="roundRect">
            <a:avLst>
              <a:gd name="adj" fmla="val 27222"/>
            </a:avLst>
          </a:prstGeom>
          <a:noFill/>
          <a:ln w="19050">
            <a:solidFill>
              <a:srgbClr val="4DA9E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just">
              <a:buFontTx/>
              <a:buChar char="-"/>
            </a:pPr>
            <a:r>
              <a:rPr lang="ko-KR" altLang="en-US" dirty="0">
                <a:solidFill>
                  <a:schemeClr val="tx1"/>
                </a:solidFill>
              </a:rPr>
              <a:t>사전 예약을 하지 않을 경우 시술 받기 어려움</a:t>
            </a:r>
            <a:endParaRPr lang="en-US" altLang="ko-KR" dirty="0">
              <a:solidFill>
                <a:schemeClr val="tx1"/>
              </a:solidFill>
            </a:endParaRPr>
          </a:p>
          <a:p>
            <a:pPr marL="285750" indent="-285750" algn="just">
              <a:buFontTx/>
              <a:buChar char="-"/>
            </a:pPr>
            <a:r>
              <a:rPr lang="ko-KR" altLang="en-US" dirty="0">
                <a:solidFill>
                  <a:schemeClr val="tx1"/>
                </a:solidFill>
              </a:rPr>
              <a:t>자격유무 확인 어려움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38ADB72B-01C0-1EF5-0603-9959F52FC7F5}"/>
              </a:ext>
            </a:extLst>
          </p:cNvPr>
          <p:cNvGrpSpPr/>
          <p:nvPr/>
        </p:nvGrpSpPr>
        <p:grpSpPr>
          <a:xfrm>
            <a:off x="6393699" y="983689"/>
            <a:ext cx="3245600" cy="3333956"/>
            <a:chOff x="6552187" y="968157"/>
            <a:chExt cx="2978635" cy="3349488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C9A4B1CA-585A-FC05-98A5-A57DCF8FF0FA}"/>
                </a:ext>
              </a:extLst>
            </p:cNvPr>
            <p:cNvSpPr/>
            <p:nvPr/>
          </p:nvSpPr>
          <p:spPr>
            <a:xfrm>
              <a:off x="7312727" y="968157"/>
              <a:ext cx="1457554" cy="23151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/>
                <a:t>네이버</a:t>
              </a:r>
            </a:p>
          </p:txBody>
        </p:sp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9406900F-7D7A-2A6D-B083-87536116B4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52187" y="1220664"/>
              <a:ext cx="2978635" cy="3096981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6923815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DA9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양쪽 모서리가 둥근 사각형 8"/>
          <p:cNvSpPr/>
          <p:nvPr/>
        </p:nvSpPr>
        <p:spPr>
          <a:xfrm>
            <a:off x="0" y="569102"/>
            <a:ext cx="12192000" cy="6288898"/>
          </a:xfrm>
          <a:prstGeom prst="round2SameRect">
            <a:avLst>
              <a:gd name="adj1" fmla="val 8589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EE1BB75-707A-53BA-CB75-633BBCB670FF}"/>
              </a:ext>
            </a:extLst>
          </p:cNvPr>
          <p:cNvSpPr/>
          <p:nvPr/>
        </p:nvSpPr>
        <p:spPr>
          <a:xfrm>
            <a:off x="7874" y="40316"/>
            <a:ext cx="4895820" cy="5287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b="1" dirty="0">
                <a:solidFill>
                  <a:srgbClr val="034EA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504000101010101" pitchFamily="18" charset="-127"/>
              </a:rPr>
              <a:t>1. </a:t>
            </a:r>
            <a:r>
              <a:rPr lang="ko-KR" altLang="en-US" sz="2000" b="1" dirty="0">
                <a:solidFill>
                  <a:srgbClr val="034EA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504000101010101" pitchFamily="18" charset="-127"/>
              </a:rPr>
              <a:t>주제 선정 및 프로젝트 개발환경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72AABC6-9741-B9DD-6A6C-03551ABABB99}"/>
              </a:ext>
            </a:extLst>
          </p:cNvPr>
          <p:cNvSpPr/>
          <p:nvPr/>
        </p:nvSpPr>
        <p:spPr>
          <a:xfrm>
            <a:off x="73564" y="600028"/>
            <a:ext cx="9762347" cy="4918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504000101010101" pitchFamily="18" charset="-127"/>
              </a:rPr>
              <a:t>■</a:t>
            </a:r>
            <a:r>
              <a:rPr lang="en-US" altLang="ko-KR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504000101010101" pitchFamily="18" charset="-127"/>
              </a:rPr>
              <a:t> </a:t>
            </a:r>
            <a:r>
              <a:rPr lang="ko-KR" altLang="en-US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504000101010101" pitchFamily="18" charset="-127"/>
              </a:rPr>
              <a:t>기대 효과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530447" y="1487609"/>
            <a:ext cx="883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+mj-lt"/>
              </a:rPr>
              <a:t>디자이너</a:t>
            </a:r>
            <a:endParaRPr lang="en-US" altLang="ko-KR" b="1" dirty="0"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462792" y="3740619"/>
            <a:ext cx="95132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고객</a:t>
            </a:r>
            <a:endParaRPr lang="en-US" altLang="ko-KR" b="1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295" y="1516793"/>
            <a:ext cx="424152" cy="424152"/>
          </a:xfrm>
          <a:prstGeom prst="rect">
            <a:avLst/>
          </a:prstGeom>
        </p:spPr>
      </p:pic>
      <p:sp>
        <p:nvSpPr>
          <p:cNvPr id="11" name="모서리가 둥근 직사각형 10"/>
          <p:cNvSpPr/>
          <p:nvPr/>
        </p:nvSpPr>
        <p:spPr>
          <a:xfrm>
            <a:off x="1424937" y="1856232"/>
            <a:ext cx="9551131" cy="1483687"/>
          </a:xfrm>
          <a:prstGeom prst="roundRect">
            <a:avLst/>
          </a:prstGeom>
          <a:noFill/>
          <a:ln w="38100">
            <a:solidFill>
              <a:schemeClr val="bg2">
                <a:lumMod val="9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just">
              <a:buFontTx/>
              <a:buChar char="-"/>
            </a:pPr>
            <a:r>
              <a:rPr lang="ko-KR" altLang="en-US" dirty="0">
                <a:solidFill>
                  <a:schemeClr val="tx1"/>
                </a:solidFill>
              </a:rPr>
              <a:t>세밀한 예약 시간 조정</a:t>
            </a:r>
            <a:endParaRPr lang="en-US" altLang="ko-KR" dirty="0">
              <a:solidFill>
                <a:schemeClr val="tx1"/>
              </a:solidFill>
            </a:endParaRPr>
          </a:p>
          <a:p>
            <a:pPr marL="285750" indent="-285750" algn="just">
              <a:buFontTx/>
              <a:buChar char="-"/>
            </a:pPr>
            <a:endParaRPr lang="en-US" altLang="ko-KR" dirty="0">
              <a:solidFill>
                <a:schemeClr val="tx1"/>
              </a:solidFill>
            </a:endParaRPr>
          </a:p>
          <a:p>
            <a:pPr marL="285750" indent="-285750" algn="just">
              <a:buFontTx/>
              <a:buChar char="-"/>
            </a:pPr>
            <a:r>
              <a:rPr lang="ko-KR" altLang="en-US" dirty="0">
                <a:solidFill>
                  <a:schemeClr val="tx1"/>
                </a:solidFill>
              </a:rPr>
              <a:t>디자이너의 주체적 시간 활용을 통한 고객 유치</a:t>
            </a:r>
            <a:endParaRPr lang="en-US" altLang="ko-KR" dirty="0">
              <a:solidFill>
                <a:schemeClr val="tx1"/>
              </a:solidFill>
            </a:endParaRPr>
          </a:p>
        </p:txBody>
      </p:sp>
      <p:pic>
        <p:nvPicPr>
          <p:cNvPr id="2050" name="Picture 2" descr="고객 - 무료 마케팅개 아이콘"/>
          <p:cNvPicPr>
            <a:picLocks noChangeAspect="1" noChangeArrowheads="1"/>
          </p:cNvPicPr>
          <p:nvPr/>
        </p:nvPicPr>
        <p:blipFill>
          <a:blip r:embed="rId4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912" y="3738384"/>
            <a:ext cx="379880" cy="379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모서리가 둥근 직사각형 11"/>
          <p:cNvSpPr/>
          <p:nvPr/>
        </p:nvSpPr>
        <p:spPr>
          <a:xfrm>
            <a:off x="1424938" y="4149083"/>
            <a:ext cx="9551131" cy="1551247"/>
          </a:xfrm>
          <a:prstGeom prst="roundRect">
            <a:avLst/>
          </a:prstGeom>
          <a:noFill/>
          <a:ln w="38100">
            <a:solidFill>
              <a:schemeClr val="bg2">
                <a:lumMod val="9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just">
              <a:buFontTx/>
              <a:buChar char="-"/>
            </a:pPr>
            <a:r>
              <a:rPr lang="ko-KR" altLang="en-US" dirty="0">
                <a:solidFill>
                  <a:schemeClr val="tx1"/>
                </a:solidFill>
              </a:rPr>
              <a:t>당일 시술이 필요할 때</a:t>
            </a:r>
            <a:r>
              <a:rPr lang="en-US" altLang="ko-KR" dirty="0">
                <a:solidFill>
                  <a:schemeClr val="tx1"/>
                </a:solidFill>
              </a:rPr>
              <a:t>,</a:t>
            </a:r>
            <a:r>
              <a:rPr lang="ko-KR" altLang="en-US" dirty="0">
                <a:solidFill>
                  <a:schemeClr val="tx1"/>
                </a:solidFill>
              </a:rPr>
              <a:t> 원활한 서비스 이용 가능</a:t>
            </a:r>
            <a:endParaRPr lang="en-US" altLang="ko-KR" dirty="0">
              <a:solidFill>
                <a:schemeClr val="tx1"/>
              </a:solidFill>
            </a:endParaRPr>
          </a:p>
          <a:p>
            <a:pPr marL="285750" indent="-285750" algn="just">
              <a:buFontTx/>
              <a:buChar char="-"/>
            </a:pPr>
            <a:endParaRPr lang="en-US" altLang="ko-KR" dirty="0">
              <a:solidFill>
                <a:schemeClr val="tx1"/>
              </a:solidFill>
            </a:endParaRPr>
          </a:p>
          <a:p>
            <a:pPr marL="285750" indent="-285750" algn="just">
              <a:buFontTx/>
              <a:buChar char="-"/>
            </a:pPr>
            <a:r>
              <a:rPr lang="ko-KR" altLang="en-US" dirty="0">
                <a:solidFill>
                  <a:schemeClr val="tx1"/>
                </a:solidFill>
              </a:rPr>
              <a:t>무자격 디자이너의 시술로 인한 피해 방지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D464A-C4DD-4E04-AB5D-95B31C8BBD9A}" type="slidenum">
              <a:rPr lang="ko-KR" altLang="en-US" smtClean="0"/>
              <a:t>4</a:t>
            </a:fld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B52778-4424-F022-2ABE-9A998E4974B2}"/>
              </a:ext>
            </a:extLst>
          </p:cNvPr>
          <p:cNvSpPr txBox="1"/>
          <p:nvPr/>
        </p:nvSpPr>
        <p:spPr>
          <a:xfrm>
            <a:off x="9677401" y="167352"/>
            <a:ext cx="25083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6B6B6B"/>
                </a:solidFill>
                <a:latin typeface="+mj-lt"/>
              </a:rPr>
              <a:t>1) </a:t>
            </a:r>
            <a:r>
              <a:rPr lang="ko-KR" altLang="en-US" sz="1400" dirty="0">
                <a:solidFill>
                  <a:srgbClr val="6B6B6B"/>
                </a:solidFill>
                <a:latin typeface="+mj-lt"/>
              </a:rPr>
              <a:t>주제선정배경 및 기대효과</a:t>
            </a:r>
            <a:endParaRPr lang="en-US" altLang="ko-KR" sz="1400" dirty="0">
              <a:solidFill>
                <a:srgbClr val="6B6B6B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033308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DA9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양쪽 모서리가 둥근 사각형 8"/>
          <p:cNvSpPr/>
          <p:nvPr/>
        </p:nvSpPr>
        <p:spPr>
          <a:xfrm>
            <a:off x="0" y="569102"/>
            <a:ext cx="12192000" cy="6288898"/>
          </a:xfrm>
          <a:prstGeom prst="round2SameRect">
            <a:avLst>
              <a:gd name="adj1" fmla="val 8589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EE1BB75-707A-53BA-CB75-633BBCB670FF}"/>
              </a:ext>
            </a:extLst>
          </p:cNvPr>
          <p:cNvSpPr/>
          <p:nvPr/>
        </p:nvSpPr>
        <p:spPr>
          <a:xfrm>
            <a:off x="7874" y="40316"/>
            <a:ext cx="4895820" cy="5287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b="1" dirty="0">
                <a:solidFill>
                  <a:srgbClr val="034EA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504000101010101" pitchFamily="18" charset="-127"/>
              </a:rPr>
              <a:t>1. </a:t>
            </a:r>
            <a:r>
              <a:rPr lang="ko-KR" altLang="en-US" sz="2000" b="1" dirty="0">
                <a:solidFill>
                  <a:srgbClr val="034EA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504000101010101" pitchFamily="18" charset="-127"/>
              </a:rPr>
              <a:t>주제 선정 및 프로젝트 개발환경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72AABC6-9741-B9DD-6A6C-03551ABABB99}"/>
              </a:ext>
            </a:extLst>
          </p:cNvPr>
          <p:cNvSpPr/>
          <p:nvPr/>
        </p:nvSpPr>
        <p:spPr>
          <a:xfrm>
            <a:off x="73564" y="600028"/>
            <a:ext cx="9762347" cy="4918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504000101010101" pitchFamily="18" charset="-127"/>
              </a:rPr>
              <a:t>■</a:t>
            </a:r>
            <a:r>
              <a:rPr lang="en-US" altLang="ko-KR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504000101010101" pitchFamily="18" charset="-127"/>
              </a:rPr>
              <a:t> </a:t>
            </a:r>
            <a:r>
              <a:rPr lang="ko-KR" altLang="en-US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504000101010101" pitchFamily="18" charset="-127"/>
              </a:rPr>
              <a:t>기술 스택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5D5FE36-2303-D95C-EC33-F6EB632C25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5799" y="1727164"/>
            <a:ext cx="716902" cy="71690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4F7E7C0-5D7F-05CC-B297-5474A3FFF7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5799" y="2622902"/>
            <a:ext cx="718457" cy="82390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8B6085C-E5C7-51CC-1A96-6546342717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72836" y="1727164"/>
            <a:ext cx="716902" cy="71690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8E34101-B566-B6FD-1C36-6AA3B3FAF8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89873" y="1727164"/>
            <a:ext cx="729040" cy="729040"/>
          </a:xfrm>
          <a:prstGeom prst="rect">
            <a:avLst/>
          </a:prstGeom>
        </p:spPr>
      </p:pic>
      <p:pic>
        <p:nvPicPr>
          <p:cNvPr id="8" name="Picture 6" descr="Color 스타일의 봄 로고 아이콘">
            <a:extLst>
              <a:ext uri="{FF2B5EF4-FFF2-40B4-BE49-F238E27FC236}">
                <a16:creationId xmlns:a16="http://schemas.microsoft.com/office/drawing/2014/main" id="{B141743F-36EE-EA4D-C121-2F275AB165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2249" y="4564610"/>
            <a:ext cx="718457" cy="716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E1D2977-A2B3-A22F-7609-9468A76EFB4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H="1">
            <a:off x="3516321" y="4536617"/>
            <a:ext cx="729041" cy="716902"/>
          </a:xfrm>
          <a:prstGeom prst="rect">
            <a:avLst/>
          </a:prstGeom>
        </p:spPr>
      </p:pic>
      <p:pic>
        <p:nvPicPr>
          <p:cNvPr id="11" name="Picture 12" descr="마이바티스(MyBatis) 동적 쿼리 Java로 만들기.">
            <a:extLst>
              <a:ext uri="{FF2B5EF4-FFF2-40B4-BE49-F238E27FC236}">
                <a16:creationId xmlns:a16="http://schemas.microsoft.com/office/drawing/2014/main" id="{9CC66141-47D8-F1C0-7B96-FA44E3EEA7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2249" y="5467357"/>
            <a:ext cx="729041" cy="716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4" descr="Spring Boot) 스타트 스프링 부트 001일차 - 스프링(부트), 빌드툴, VO, Lombok, 어노테이션, Jackson,  ORM, JPA, Hibernate | 오늘도 끄적끄적">
            <a:extLst>
              <a:ext uri="{FF2B5EF4-FFF2-40B4-BE49-F238E27FC236}">
                <a16:creationId xmlns:a16="http://schemas.microsoft.com/office/drawing/2014/main" id="{45416190-679E-B394-9AD7-65E71AD957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6607" y="5467357"/>
            <a:ext cx="729040" cy="716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6" descr="AWS Toolkit for Eclipse">
            <a:extLst>
              <a:ext uri="{FF2B5EF4-FFF2-40B4-BE49-F238E27FC236}">
                <a16:creationId xmlns:a16="http://schemas.microsoft.com/office/drawing/2014/main" id="{B24990E7-88F6-7272-F32E-6CC0CBF0C2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6912" y="3461751"/>
            <a:ext cx="868051" cy="729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8" descr="파일의, 유형, vscode 아이콘 에 vscode">
            <a:extLst>
              <a:ext uri="{FF2B5EF4-FFF2-40B4-BE49-F238E27FC236}">
                <a16:creationId xmlns:a16="http://schemas.microsoft.com/office/drawing/2014/main" id="{E988FFFC-5F7B-4AE2-BF53-29804EF6B1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5493" y="3467819"/>
            <a:ext cx="716903" cy="716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0" descr="Git] 직전 commit message 수정">
            <a:extLst>
              <a:ext uri="{FF2B5EF4-FFF2-40B4-BE49-F238E27FC236}">
                <a16:creationId xmlns:a16="http://schemas.microsoft.com/office/drawing/2014/main" id="{396197D0-5BE6-7EE8-80A7-AC920659D7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0618" y="4961004"/>
            <a:ext cx="760293" cy="770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2" descr="Git 사용법] 3장. GitHub 이용하기. 1. GitHub 이란? | by 프시케 | Medium">
            <a:extLst>
              <a:ext uri="{FF2B5EF4-FFF2-40B4-BE49-F238E27FC236}">
                <a16:creationId xmlns:a16="http://schemas.microsoft.com/office/drawing/2014/main" id="{58C2C6E8-3897-BC89-924E-AF0A580D2B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1399" y="5014504"/>
            <a:ext cx="729041" cy="716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4" descr="GIS 개념과 MySQL의 공간 데이터">
            <a:extLst>
              <a:ext uri="{FF2B5EF4-FFF2-40B4-BE49-F238E27FC236}">
                <a16:creationId xmlns:a16="http://schemas.microsoft.com/office/drawing/2014/main" id="{01EB2C08-7093-4A27-9C4B-2E38CEC16E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7375" y="1662958"/>
            <a:ext cx="804593" cy="729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6" descr="Docker란 무엇입니까? | AWS">
            <a:extLst>
              <a:ext uri="{FF2B5EF4-FFF2-40B4-BE49-F238E27FC236}">
                <a16:creationId xmlns:a16="http://schemas.microsoft.com/office/drawing/2014/main" id="{6B55A2AF-5328-3C79-135C-9AE0473472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7422" y="1696675"/>
            <a:ext cx="1394074" cy="926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8" descr="Ubuntu에 Nginx 설치하고 실행 해보기(feat. Docker)">
            <a:extLst>
              <a:ext uri="{FF2B5EF4-FFF2-40B4-BE49-F238E27FC236}">
                <a16:creationId xmlns:a16="http://schemas.microsoft.com/office/drawing/2014/main" id="{3BC0414F-01A9-6EF2-5976-D22C1EFF70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201" y="1607418"/>
            <a:ext cx="997444" cy="956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30">
            <a:extLst>
              <a:ext uri="{FF2B5EF4-FFF2-40B4-BE49-F238E27FC236}">
                <a16:creationId xmlns:a16="http://schemas.microsoft.com/office/drawing/2014/main" id="{D352F0ED-142F-C355-04C0-28015CCD57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0773" y="1607418"/>
            <a:ext cx="956393" cy="956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32" descr="Let's Encrypt">
            <a:extLst>
              <a:ext uri="{FF2B5EF4-FFF2-40B4-BE49-F238E27FC236}">
                <a16:creationId xmlns:a16="http://schemas.microsoft.com/office/drawing/2014/main" id="{267BB54B-9918-87C0-BBEE-5F3400DAB3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5268" y="2541495"/>
            <a:ext cx="905309" cy="905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34" descr="Zoom 무료로 다운 받기 - 2022년 최신 버전">
            <a:extLst>
              <a:ext uri="{FF2B5EF4-FFF2-40B4-BE49-F238E27FC236}">
                <a16:creationId xmlns:a16="http://schemas.microsoft.com/office/drawing/2014/main" id="{95B68465-4EC0-8FC2-0380-9CA0151F9D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5101" y="5408130"/>
            <a:ext cx="823902" cy="823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36" descr="Discord">
            <a:extLst>
              <a:ext uri="{FF2B5EF4-FFF2-40B4-BE49-F238E27FC236}">
                <a16:creationId xmlns:a16="http://schemas.microsoft.com/office/drawing/2014/main" id="{8CEED635-DF5E-DB89-9D21-7994916F40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2233" y="5455560"/>
            <a:ext cx="729041" cy="729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4" descr="ajax 순서대로 여러번 사용하기 (Promise, then)">
            <a:extLst>
              <a:ext uri="{FF2B5EF4-FFF2-40B4-BE49-F238E27FC236}">
                <a16:creationId xmlns:a16="http://schemas.microsoft.com/office/drawing/2014/main" id="{D08585EB-8831-EC53-9F93-D09A22FD7F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144" y="2717764"/>
            <a:ext cx="729040" cy="729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6" descr="jQuery] 요소 감싸기 wrap(), wrapAll(), unwrap(), wrapInner()">
            <a:extLst>
              <a:ext uri="{FF2B5EF4-FFF2-40B4-BE49-F238E27FC236}">
                <a16:creationId xmlns:a16="http://schemas.microsoft.com/office/drawing/2014/main" id="{389D870D-A6E1-971D-7A70-D97BCFBED8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8317" y="2717764"/>
            <a:ext cx="729040" cy="729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48" descr="아파치 톰캣 - 위키백과, 우리 모두의 백과사전">
            <a:extLst>
              <a:ext uri="{FF2B5EF4-FFF2-40B4-BE49-F238E27FC236}">
                <a16:creationId xmlns:a16="http://schemas.microsoft.com/office/drawing/2014/main" id="{0D21405D-9E73-3F48-1A5D-BCC59E7DB0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6065" y="4668799"/>
            <a:ext cx="830124" cy="508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NCP] 오브젝트스토리지를 이용한 백업 – imbang.net">
            <a:extLst>
              <a:ext uri="{FF2B5EF4-FFF2-40B4-BE49-F238E27FC236}">
                <a16:creationId xmlns:a16="http://schemas.microsoft.com/office/drawing/2014/main" id="{31F896F9-560C-64C5-BFFC-096CB7E0DA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8145" y="2563811"/>
            <a:ext cx="9525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57BAE6C8-A50A-0160-CC33-6D804E23C196}"/>
              </a:ext>
            </a:extLst>
          </p:cNvPr>
          <p:cNvSpPr/>
          <p:nvPr/>
        </p:nvSpPr>
        <p:spPr>
          <a:xfrm>
            <a:off x="1379446" y="1492339"/>
            <a:ext cx="3023270" cy="224245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05A00290-EFB1-5F65-8875-591E9B416307}"/>
              </a:ext>
            </a:extLst>
          </p:cNvPr>
          <p:cNvSpPr/>
          <p:nvPr/>
        </p:nvSpPr>
        <p:spPr>
          <a:xfrm>
            <a:off x="1379446" y="4287638"/>
            <a:ext cx="3023269" cy="217063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8024AE4D-2DCD-57EF-9551-FEE19CCD2F93}"/>
              </a:ext>
            </a:extLst>
          </p:cNvPr>
          <p:cNvSpPr/>
          <p:nvPr/>
        </p:nvSpPr>
        <p:spPr>
          <a:xfrm>
            <a:off x="8643544" y="3189713"/>
            <a:ext cx="2024630" cy="122021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EEF54ED-AC9E-0FD3-089E-1D83BF160553}"/>
              </a:ext>
            </a:extLst>
          </p:cNvPr>
          <p:cNvSpPr txBox="1"/>
          <p:nvPr/>
        </p:nvSpPr>
        <p:spPr>
          <a:xfrm>
            <a:off x="2319133" y="1162656"/>
            <a:ext cx="1009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Front</a:t>
            </a:r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05E038A-CD4F-81C1-F31F-0496349F60F3}"/>
              </a:ext>
            </a:extLst>
          </p:cNvPr>
          <p:cNvSpPr txBox="1"/>
          <p:nvPr/>
        </p:nvSpPr>
        <p:spPr>
          <a:xfrm>
            <a:off x="2296596" y="3915482"/>
            <a:ext cx="1009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Back</a:t>
            </a:r>
            <a:endParaRPr lang="ko-KR" altLang="en-US" dirty="0"/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1C3164C6-89CB-AE2A-3526-56D27BF1457A}"/>
              </a:ext>
            </a:extLst>
          </p:cNvPr>
          <p:cNvSpPr/>
          <p:nvPr/>
        </p:nvSpPr>
        <p:spPr>
          <a:xfrm>
            <a:off x="5034867" y="1492339"/>
            <a:ext cx="2943580" cy="224245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FBE6300-40D5-96B3-D21B-518983AC8C6C}"/>
              </a:ext>
            </a:extLst>
          </p:cNvPr>
          <p:cNvSpPr txBox="1"/>
          <p:nvPr/>
        </p:nvSpPr>
        <p:spPr>
          <a:xfrm>
            <a:off x="5989928" y="1140975"/>
            <a:ext cx="1009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Deploy</a:t>
            </a:r>
            <a:endParaRPr lang="ko-KR" altLang="en-US" dirty="0"/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F094D1B0-2C20-7E53-8521-1E3D5FE04AEE}"/>
              </a:ext>
            </a:extLst>
          </p:cNvPr>
          <p:cNvSpPr/>
          <p:nvPr/>
        </p:nvSpPr>
        <p:spPr>
          <a:xfrm>
            <a:off x="8641733" y="5232922"/>
            <a:ext cx="2024630" cy="122021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E9DC954-11E3-C0DB-4BE8-0B1997D0EEA1}"/>
              </a:ext>
            </a:extLst>
          </p:cNvPr>
          <p:cNvSpPr txBox="1"/>
          <p:nvPr/>
        </p:nvSpPr>
        <p:spPr>
          <a:xfrm>
            <a:off x="9115384" y="2846139"/>
            <a:ext cx="1009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IDE</a:t>
            </a:r>
            <a:endParaRPr lang="ko-KR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B0230E5-DD4F-52D8-C0CE-784E361B06A4}"/>
              </a:ext>
            </a:extLst>
          </p:cNvPr>
          <p:cNvSpPr txBox="1"/>
          <p:nvPr/>
        </p:nvSpPr>
        <p:spPr>
          <a:xfrm>
            <a:off x="8643543" y="4845981"/>
            <a:ext cx="20246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Communication</a:t>
            </a:r>
            <a:endParaRPr lang="ko-KR" altLang="en-US" dirty="0"/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F13EC19E-62E6-035D-2164-7B2677CE3D6C}"/>
              </a:ext>
            </a:extLst>
          </p:cNvPr>
          <p:cNvSpPr/>
          <p:nvPr/>
        </p:nvSpPr>
        <p:spPr>
          <a:xfrm>
            <a:off x="8648379" y="1492339"/>
            <a:ext cx="2024631" cy="109168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09AEACD-2A28-0C96-32A9-D5CAC7B5EE79}"/>
              </a:ext>
            </a:extLst>
          </p:cNvPr>
          <p:cNvSpPr txBox="1"/>
          <p:nvPr/>
        </p:nvSpPr>
        <p:spPr>
          <a:xfrm>
            <a:off x="9155140" y="1162656"/>
            <a:ext cx="1009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DB</a:t>
            </a:r>
            <a:endParaRPr lang="ko-KR" altLang="en-US" dirty="0"/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B421A167-75AA-6EEA-5766-5F22C30EA145}"/>
              </a:ext>
            </a:extLst>
          </p:cNvPr>
          <p:cNvSpPr/>
          <p:nvPr/>
        </p:nvSpPr>
        <p:spPr>
          <a:xfrm>
            <a:off x="5034867" y="4284815"/>
            <a:ext cx="2943580" cy="216832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42FEC82-BFF5-712E-B2B7-B377A9424230}"/>
              </a:ext>
            </a:extLst>
          </p:cNvPr>
          <p:cNvSpPr txBox="1"/>
          <p:nvPr/>
        </p:nvSpPr>
        <p:spPr>
          <a:xfrm>
            <a:off x="6001815" y="3922292"/>
            <a:ext cx="1156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형상관리</a:t>
            </a:r>
          </a:p>
        </p:txBody>
      </p:sp>
      <p:sp>
        <p:nvSpPr>
          <p:cNvPr id="42" name="슬라이드 번호 개체 틀 4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D464A-C4DD-4E04-AB5D-95B31C8BBD9A}" type="slidenum">
              <a:rPr lang="ko-KR" altLang="en-US" smtClean="0"/>
              <a:t>5</a:t>
            </a:fld>
            <a:endParaRPr lang="ko-KR" altLang="en-US" dirty="0"/>
          </a:p>
        </p:txBody>
      </p:sp>
      <p:pic>
        <p:nvPicPr>
          <p:cNvPr id="1026" name="Picture 2" descr="Gradle Build Tool">
            <a:extLst>
              <a:ext uri="{FF2B5EF4-FFF2-40B4-BE49-F238E27FC236}">
                <a16:creationId xmlns:a16="http://schemas.microsoft.com/office/drawing/2014/main" id="{3A49B15B-E21C-4413-1215-6CD652AEF9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5539" y="5390864"/>
            <a:ext cx="814596" cy="814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6182E8D8-14BE-70AC-3A3A-8A351BD5D12E}"/>
              </a:ext>
            </a:extLst>
          </p:cNvPr>
          <p:cNvSpPr txBox="1"/>
          <p:nvPr/>
        </p:nvSpPr>
        <p:spPr>
          <a:xfrm>
            <a:off x="9677401" y="167352"/>
            <a:ext cx="25083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dirty="0">
                <a:solidFill>
                  <a:srgbClr val="6B6B6B"/>
                </a:solidFill>
                <a:latin typeface="+mj-lt"/>
              </a:rPr>
              <a:t>2) </a:t>
            </a:r>
            <a:r>
              <a:rPr lang="ko-KR" altLang="en-US" sz="1400" dirty="0">
                <a:solidFill>
                  <a:srgbClr val="6B6B6B"/>
                </a:solidFill>
                <a:latin typeface="+mj-lt"/>
              </a:rPr>
              <a:t>프로젝트 개발환경</a:t>
            </a:r>
            <a:endParaRPr lang="en-US" altLang="ko-KR" sz="1400" dirty="0">
              <a:solidFill>
                <a:srgbClr val="6B6B6B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179389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DA9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양쪽 모서리가 둥근 사각형 8"/>
          <p:cNvSpPr/>
          <p:nvPr/>
        </p:nvSpPr>
        <p:spPr>
          <a:xfrm>
            <a:off x="0" y="569102"/>
            <a:ext cx="12192000" cy="6288898"/>
          </a:xfrm>
          <a:prstGeom prst="round2SameRect">
            <a:avLst>
              <a:gd name="adj1" fmla="val 8589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72AABC6-9741-B9DD-6A6C-03551ABABB99}"/>
              </a:ext>
            </a:extLst>
          </p:cNvPr>
          <p:cNvSpPr/>
          <p:nvPr/>
        </p:nvSpPr>
        <p:spPr>
          <a:xfrm>
            <a:off x="73564" y="600028"/>
            <a:ext cx="9762347" cy="4918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504000101010101" pitchFamily="18" charset="-127"/>
              </a:rPr>
              <a:t>■</a:t>
            </a:r>
            <a:r>
              <a:rPr lang="en-US" altLang="ko-KR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504000101010101" pitchFamily="18" charset="-127"/>
              </a:rPr>
              <a:t> API</a:t>
            </a:r>
            <a:endParaRPr lang="ko-KR" altLang="en-US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바탕" panose="02030504000101010101" pitchFamily="18" charset="-127"/>
            </a:endParaRPr>
          </a:p>
        </p:txBody>
      </p:sp>
      <p:pic>
        <p:nvPicPr>
          <p:cNvPr id="6" name="Picture 42" descr="IP Geolocation API: Track Website Visitors Location with Ease | Beebom">
            <a:extLst>
              <a:ext uri="{FF2B5EF4-FFF2-40B4-BE49-F238E27FC236}">
                <a16:creationId xmlns:a16="http://schemas.microsoft.com/office/drawing/2014/main" id="{23FFFFAE-D596-066C-468E-B06B455FFA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37" t="11391" r="20520" b="23255"/>
          <a:stretch/>
        </p:blipFill>
        <p:spPr bwMode="auto">
          <a:xfrm>
            <a:off x="8610600" y="2430386"/>
            <a:ext cx="2932611" cy="2516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ttps://blog.kakaocdn.net/dn/EKIAk/btroaNkDBsZ/81pirx8L2TAnnUOUmfeEK1/im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119" y="2562584"/>
            <a:ext cx="2813808" cy="2131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누구나 손쉽게 인공지능 챗봇 개발한다 &lt; 챗봇 &lt; AI Industry &lt; 기사본문 - 인공지능신문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401"/>
          <a:stretch/>
        </p:blipFill>
        <p:spPr bwMode="auto">
          <a:xfrm>
            <a:off x="4462635" y="2562585"/>
            <a:ext cx="3645551" cy="2131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D464A-C4DD-4E04-AB5D-95B31C8BBD9A}" type="slidenum">
              <a:rPr lang="ko-KR" altLang="en-US" smtClean="0"/>
              <a:t>6</a:t>
            </a:fld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B4E59F9-372D-59AE-786F-942D486931EF}"/>
              </a:ext>
            </a:extLst>
          </p:cNvPr>
          <p:cNvSpPr/>
          <p:nvPr/>
        </p:nvSpPr>
        <p:spPr>
          <a:xfrm>
            <a:off x="7874" y="40316"/>
            <a:ext cx="4895820" cy="5287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b="1" dirty="0">
                <a:solidFill>
                  <a:srgbClr val="034EA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504000101010101" pitchFamily="18" charset="-127"/>
              </a:rPr>
              <a:t>1. </a:t>
            </a:r>
            <a:r>
              <a:rPr lang="ko-KR" altLang="en-US" sz="2000" b="1" dirty="0">
                <a:solidFill>
                  <a:srgbClr val="034EA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504000101010101" pitchFamily="18" charset="-127"/>
              </a:rPr>
              <a:t>주제 선정 및 프로젝트 개발환경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FA53AC-218F-463F-5413-F59F3181928C}"/>
              </a:ext>
            </a:extLst>
          </p:cNvPr>
          <p:cNvSpPr txBox="1"/>
          <p:nvPr/>
        </p:nvSpPr>
        <p:spPr>
          <a:xfrm>
            <a:off x="9677401" y="167352"/>
            <a:ext cx="25083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dirty="0">
                <a:solidFill>
                  <a:srgbClr val="6B6B6B"/>
                </a:solidFill>
                <a:latin typeface="+mj-lt"/>
              </a:rPr>
              <a:t>2) </a:t>
            </a:r>
            <a:r>
              <a:rPr lang="ko-KR" altLang="en-US" sz="1400" dirty="0">
                <a:solidFill>
                  <a:srgbClr val="6B6B6B"/>
                </a:solidFill>
                <a:latin typeface="+mj-lt"/>
              </a:rPr>
              <a:t>프로젝트 개발환경</a:t>
            </a:r>
            <a:endParaRPr lang="en-US" altLang="ko-KR" sz="1400" dirty="0">
              <a:solidFill>
                <a:srgbClr val="6B6B6B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375719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DA9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양쪽 모서리가 둥근 사각형 8"/>
          <p:cNvSpPr/>
          <p:nvPr/>
        </p:nvSpPr>
        <p:spPr>
          <a:xfrm>
            <a:off x="0" y="569102"/>
            <a:ext cx="12192000" cy="6288898"/>
          </a:xfrm>
          <a:prstGeom prst="round2SameRect">
            <a:avLst>
              <a:gd name="adj1" fmla="val 8589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72AABC6-9741-B9DD-6A6C-03551ABABB99}"/>
              </a:ext>
            </a:extLst>
          </p:cNvPr>
          <p:cNvSpPr/>
          <p:nvPr/>
        </p:nvSpPr>
        <p:spPr>
          <a:xfrm>
            <a:off x="73564" y="600028"/>
            <a:ext cx="9762347" cy="4918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504000101010101" pitchFamily="18" charset="-127"/>
              </a:rPr>
              <a:t>■</a:t>
            </a:r>
            <a:r>
              <a:rPr lang="en-US" altLang="ko-KR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504000101010101" pitchFamily="18" charset="-127"/>
              </a:rPr>
              <a:t> </a:t>
            </a:r>
            <a:r>
              <a:rPr lang="ko-KR" altLang="en-US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504000101010101" pitchFamily="18" charset="-127"/>
              </a:rPr>
              <a:t>서비스 배포 로드맵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D464A-C4DD-4E04-AB5D-95B31C8BBD9A}" type="slidenum">
              <a:rPr lang="ko-KR" altLang="en-US" smtClean="0"/>
              <a:t>7</a:t>
            </a:fld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6C817AF-BB08-7459-FB4E-05AAE90A42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8349" y="1091866"/>
            <a:ext cx="9159959" cy="5336956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1DAAD8E2-3CD9-CAFC-26CA-D11C49B4F3AD}"/>
              </a:ext>
            </a:extLst>
          </p:cNvPr>
          <p:cNvSpPr/>
          <p:nvPr/>
        </p:nvSpPr>
        <p:spPr>
          <a:xfrm>
            <a:off x="7874" y="40316"/>
            <a:ext cx="4895820" cy="5287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b="1" dirty="0">
                <a:solidFill>
                  <a:srgbClr val="034EA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504000101010101" pitchFamily="18" charset="-127"/>
              </a:rPr>
              <a:t>1. </a:t>
            </a:r>
            <a:r>
              <a:rPr lang="ko-KR" altLang="en-US" sz="2000" b="1" dirty="0">
                <a:solidFill>
                  <a:srgbClr val="034EA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504000101010101" pitchFamily="18" charset="-127"/>
              </a:rPr>
              <a:t>주제 선정 및 프로젝트 개발환경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51E244-E72E-9654-87DF-71167CB55DDA}"/>
              </a:ext>
            </a:extLst>
          </p:cNvPr>
          <p:cNvSpPr txBox="1"/>
          <p:nvPr/>
        </p:nvSpPr>
        <p:spPr>
          <a:xfrm>
            <a:off x="9677401" y="167352"/>
            <a:ext cx="25083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dirty="0">
                <a:solidFill>
                  <a:srgbClr val="6B6B6B"/>
                </a:solidFill>
                <a:latin typeface="+mj-lt"/>
              </a:rPr>
              <a:t>2) </a:t>
            </a:r>
            <a:r>
              <a:rPr lang="ko-KR" altLang="en-US" sz="1400" dirty="0">
                <a:solidFill>
                  <a:srgbClr val="6B6B6B"/>
                </a:solidFill>
                <a:latin typeface="+mj-lt"/>
              </a:rPr>
              <a:t>프로젝트 개발환경</a:t>
            </a:r>
            <a:endParaRPr lang="en-US" altLang="ko-KR" sz="1400" dirty="0">
              <a:solidFill>
                <a:srgbClr val="6B6B6B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597988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DA9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양쪽 모서리가 둥근 사각형 8"/>
          <p:cNvSpPr/>
          <p:nvPr/>
        </p:nvSpPr>
        <p:spPr>
          <a:xfrm>
            <a:off x="0" y="569102"/>
            <a:ext cx="12192000" cy="6288898"/>
          </a:xfrm>
          <a:prstGeom prst="round2SameRect">
            <a:avLst>
              <a:gd name="adj1" fmla="val 8589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72AABC6-9741-B9DD-6A6C-03551ABABB99}"/>
              </a:ext>
            </a:extLst>
          </p:cNvPr>
          <p:cNvSpPr/>
          <p:nvPr/>
        </p:nvSpPr>
        <p:spPr>
          <a:xfrm>
            <a:off x="73564" y="600028"/>
            <a:ext cx="9762347" cy="4918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504000101010101" pitchFamily="18" charset="-127"/>
              </a:rPr>
              <a:t>■</a:t>
            </a:r>
            <a:r>
              <a:rPr lang="en-US" altLang="ko-KR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504000101010101" pitchFamily="18" charset="-127"/>
              </a:rPr>
              <a:t> </a:t>
            </a:r>
            <a:r>
              <a:rPr lang="ko-KR" altLang="en-US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504000101010101" pitchFamily="18" charset="-127"/>
              </a:rPr>
              <a:t>시스템 아키텍처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D464A-C4DD-4E04-AB5D-95B31C8BBD9A}" type="slidenum">
              <a:rPr lang="ko-KR" altLang="en-US" smtClean="0"/>
              <a:t>8</a:t>
            </a:fld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58490C5-73CF-9821-FEDB-E9FA995D67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060" y="845947"/>
            <a:ext cx="8970905" cy="5596759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F695FA4B-90CB-3E6B-1402-A54F997C09C9}"/>
              </a:ext>
            </a:extLst>
          </p:cNvPr>
          <p:cNvSpPr/>
          <p:nvPr/>
        </p:nvSpPr>
        <p:spPr>
          <a:xfrm>
            <a:off x="7874" y="40316"/>
            <a:ext cx="4895820" cy="5287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b="1" dirty="0">
                <a:solidFill>
                  <a:srgbClr val="034EA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504000101010101" pitchFamily="18" charset="-127"/>
              </a:rPr>
              <a:t>1. </a:t>
            </a:r>
            <a:r>
              <a:rPr lang="ko-KR" altLang="en-US" sz="2000" b="1" dirty="0">
                <a:solidFill>
                  <a:srgbClr val="034EA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504000101010101" pitchFamily="18" charset="-127"/>
              </a:rPr>
              <a:t>주제 선정 및 프로젝트 개발환경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A4F72D-E3EE-02E9-206D-132A1F14F497}"/>
              </a:ext>
            </a:extLst>
          </p:cNvPr>
          <p:cNvSpPr txBox="1"/>
          <p:nvPr/>
        </p:nvSpPr>
        <p:spPr>
          <a:xfrm>
            <a:off x="9677401" y="167352"/>
            <a:ext cx="25083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dirty="0">
                <a:solidFill>
                  <a:srgbClr val="6B6B6B"/>
                </a:solidFill>
                <a:latin typeface="+mj-lt"/>
              </a:rPr>
              <a:t>2) </a:t>
            </a:r>
            <a:r>
              <a:rPr lang="ko-KR" altLang="en-US" sz="1400" dirty="0">
                <a:solidFill>
                  <a:srgbClr val="6B6B6B"/>
                </a:solidFill>
                <a:latin typeface="+mj-lt"/>
              </a:rPr>
              <a:t>프로젝트 개발환경</a:t>
            </a:r>
            <a:endParaRPr lang="en-US" altLang="ko-KR" sz="1400" dirty="0">
              <a:solidFill>
                <a:srgbClr val="6B6B6B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869434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DA9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양쪽 모서리가 둥근 사각형 8"/>
          <p:cNvSpPr/>
          <p:nvPr/>
        </p:nvSpPr>
        <p:spPr>
          <a:xfrm>
            <a:off x="0" y="569102"/>
            <a:ext cx="12192000" cy="6288898"/>
          </a:xfrm>
          <a:prstGeom prst="round2SameRect">
            <a:avLst>
              <a:gd name="adj1" fmla="val 8589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EE1BB75-707A-53BA-CB75-633BBCB670FF}"/>
              </a:ext>
            </a:extLst>
          </p:cNvPr>
          <p:cNvSpPr/>
          <p:nvPr/>
        </p:nvSpPr>
        <p:spPr>
          <a:xfrm>
            <a:off x="7874" y="40316"/>
            <a:ext cx="4895820" cy="5287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b="1" dirty="0">
                <a:solidFill>
                  <a:srgbClr val="034EA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504000101010101" pitchFamily="18" charset="-127"/>
              </a:rPr>
              <a:t>2. </a:t>
            </a:r>
            <a:r>
              <a:rPr lang="ko-KR" altLang="en-US" sz="2000" b="1" dirty="0">
                <a:solidFill>
                  <a:srgbClr val="034EA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504000101010101" pitchFamily="18" charset="-127"/>
              </a:rPr>
              <a:t>팀원 구성 및 역할</a:t>
            </a:r>
          </a:p>
        </p:txBody>
      </p:sp>
      <p:sp>
        <p:nvSpPr>
          <p:cNvPr id="24" name="타원 23"/>
          <p:cNvSpPr/>
          <p:nvPr/>
        </p:nvSpPr>
        <p:spPr>
          <a:xfrm>
            <a:off x="2788312" y="1817444"/>
            <a:ext cx="2007017" cy="2007017"/>
          </a:xfrm>
          <a:prstGeom prst="ellipse">
            <a:avLst/>
          </a:prstGeom>
          <a:solidFill>
            <a:srgbClr val="EBEC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타원 24"/>
          <p:cNvSpPr/>
          <p:nvPr/>
        </p:nvSpPr>
        <p:spPr>
          <a:xfrm>
            <a:off x="5140154" y="1817443"/>
            <a:ext cx="2007017" cy="2007017"/>
          </a:xfrm>
          <a:prstGeom prst="ellipse">
            <a:avLst/>
          </a:prstGeom>
          <a:solidFill>
            <a:srgbClr val="EBEC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타원 25"/>
          <p:cNvSpPr/>
          <p:nvPr/>
        </p:nvSpPr>
        <p:spPr>
          <a:xfrm>
            <a:off x="7434846" y="1817442"/>
            <a:ext cx="2007017" cy="2007017"/>
          </a:xfrm>
          <a:prstGeom prst="ellipse">
            <a:avLst/>
          </a:prstGeom>
          <a:solidFill>
            <a:srgbClr val="EBEC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타원 26"/>
          <p:cNvSpPr/>
          <p:nvPr/>
        </p:nvSpPr>
        <p:spPr>
          <a:xfrm>
            <a:off x="426945" y="1817447"/>
            <a:ext cx="2007017" cy="2007017"/>
          </a:xfrm>
          <a:prstGeom prst="ellipse">
            <a:avLst/>
          </a:prstGeom>
          <a:solidFill>
            <a:srgbClr val="EBEC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596" b="100000" l="9835" r="89982"/>
                    </a14:imgEffect>
                  </a14:imgLayer>
                </a14:imgProps>
              </a:ext>
            </a:extLst>
          </a:blip>
          <a:srcRect l="5941" t="5745" r="11888"/>
          <a:stretch/>
        </p:blipFill>
        <p:spPr>
          <a:xfrm>
            <a:off x="659411" y="1900478"/>
            <a:ext cx="1505140" cy="1726481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331" b="89982" l="9926" r="89982"/>
                    </a14:imgEffect>
                  </a14:imgLayer>
                </a14:imgProps>
              </a:ext>
            </a:extLst>
          </a:blip>
          <a:srcRect l="13192" t="2475" r="13150" b="15310"/>
          <a:stretch/>
        </p:blipFill>
        <p:spPr>
          <a:xfrm>
            <a:off x="3022335" y="1971902"/>
            <a:ext cx="1551689" cy="1731953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6801" b="89982" l="9926" r="89982"/>
                    </a14:imgEffect>
                  </a14:imgLayer>
                </a14:imgProps>
              </a:ext>
            </a:extLst>
          </a:blip>
          <a:srcRect l="10975" t="3110" r="9463" b="12178"/>
          <a:stretch/>
        </p:blipFill>
        <p:spPr>
          <a:xfrm>
            <a:off x="5357224" y="1928186"/>
            <a:ext cx="1667660" cy="1775669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2917" b="100000" l="8611" r="79306"/>
                    </a14:imgEffect>
                  </a14:imgLayer>
                </a14:imgProps>
              </a:ext>
            </a:extLst>
          </a:blip>
          <a:srcRect l="8729" t="18610" r="18062"/>
          <a:stretch/>
        </p:blipFill>
        <p:spPr>
          <a:xfrm>
            <a:off x="7649737" y="1861493"/>
            <a:ext cx="1490309" cy="1656850"/>
          </a:xfrm>
          <a:prstGeom prst="rect">
            <a:avLst/>
          </a:prstGeom>
        </p:spPr>
      </p:pic>
      <p:sp>
        <p:nvSpPr>
          <p:cNvPr id="32" name="타원 31"/>
          <p:cNvSpPr/>
          <p:nvPr/>
        </p:nvSpPr>
        <p:spPr>
          <a:xfrm>
            <a:off x="9745993" y="1817442"/>
            <a:ext cx="2007017" cy="2007017"/>
          </a:xfrm>
          <a:prstGeom prst="ellipse">
            <a:avLst/>
          </a:prstGeom>
          <a:solidFill>
            <a:srgbClr val="EBEC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타원 32"/>
          <p:cNvSpPr/>
          <p:nvPr/>
        </p:nvSpPr>
        <p:spPr>
          <a:xfrm>
            <a:off x="10403137" y="2123293"/>
            <a:ext cx="692727" cy="69272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자유형 33"/>
          <p:cNvSpPr/>
          <p:nvPr/>
        </p:nvSpPr>
        <p:spPr>
          <a:xfrm>
            <a:off x="10124739" y="2911577"/>
            <a:ext cx="1249522" cy="408662"/>
          </a:xfrm>
          <a:custGeom>
            <a:avLst/>
            <a:gdLst>
              <a:gd name="connsiteX0" fmla="*/ 1200244 w 2400489"/>
              <a:gd name="connsiteY0" fmla="*/ 0 h 785091"/>
              <a:gd name="connsiteX1" fmla="*/ 2394675 w 2400489"/>
              <a:gd name="connsiteY1" fmla="*/ 741180 h 785091"/>
              <a:gd name="connsiteX2" fmla="*/ 2400489 w 2400489"/>
              <a:gd name="connsiteY2" fmla="*/ 785091 h 785091"/>
              <a:gd name="connsiteX3" fmla="*/ 0 w 2400489"/>
              <a:gd name="connsiteY3" fmla="*/ 785091 h 785091"/>
              <a:gd name="connsiteX4" fmla="*/ 5814 w 2400489"/>
              <a:gd name="connsiteY4" fmla="*/ 741180 h 785091"/>
              <a:gd name="connsiteX5" fmla="*/ 1200244 w 2400489"/>
              <a:gd name="connsiteY5" fmla="*/ 0 h 785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00489" h="785091">
                <a:moveTo>
                  <a:pt x="1200244" y="0"/>
                </a:moveTo>
                <a:cubicBezTo>
                  <a:pt x="1789422" y="0"/>
                  <a:pt x="2280989" y="318189"/>
                  <a:pt x="2394675" y="741180"/>
                </a:cubicBezTo>
                <a:lnTo>
                  <a:pt x="2400489" y="785091"/>
                </a:lnTo>
                <a:lnTo>
                  <a:pt x="0" y="785091"/>
                </a:lnTo>
                <a:lnTo>
                  <a:pt x="5814" y="741180"/>
                </a:lnTo>
                <a:cubicBezTo>
                  <a:pt x="119500" y="318189"/>
                  <a:pt x="611066" y="0"/>
                  <a:pt x="1200244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566268" y="3907495"/>
            <a:ext cx="169142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/>
              <a:t>팀장</a:t>
            </a:r>
            <a:endParaRPr lang="en-US" altLang="ko-KR" sz="1400" b="1" dirty="0"/>
          </a:p>
          <a:p>
            <a:pPr algn="ctr"/>
            <a:r>
              <a:rPr lang="ko-KR" altLang="en-US" sz="1600" b="1" dirty="0"/>
              <a:t>조아라</a:t>
            </a:r>
            <a:endParaRPr lang="en-US" altLang="ko-KR" sz="1600" b="1" dirty="0"/>
          </a:p>
        </p:txBody>
      </p:sp>
      <p:sp>
        <p:nvSpPr>
          <p:cNvPr id="36" name="TextBox 35"/>
          <p:cNvSpPr txBox="1"/>
          <p:nvPr/>
        </p:nvSpPr>
        <p:spPr>
          <a:xfrm>
            <a:off x="2623798" y="3907495"/>
            <a:ext cx="233604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/>
              <a:t>수석</a:t>
            </a:r>
            <a:endParaRPr lang="en-US" altLang="ko-KR" sz="1600" b="1" dirty="0"/>
          </a:p>
          <a:p>
            <a:pPr algn="ctr"/>
            <a:r>
              <a:rPr lang="ko-KR" altLang="en-US" sz="1600" b="1" dirty="0"/>
              <a:t>박성범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5003982" y="3907495"/>
            <a:ext cx="233604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/>
              <a:t>팀원</a:t>
            </a:r>
            <a:endParaRPr lang="en-US" altLang="ko-KR" sz="1400" b="1" dirty="0"/>
          </a:p>
          <a:p>
            <a:pPr algn="ctr"/>
            <a:r>
              <a:rPr lang="ko-KR" altLang="en-US" sz="1600" b="1" dirty="0"/>
              <a:t>이학선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7260807" y="3908385"/>
            <a:ext cx="233604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/>
              <a:t>팀원</a:t>
            </a:r>
            <a:endParaRPr lang="en-US" altLang="ko-KR" sz="1400" b="1" dirty="0"/>
          </a:p>
          <a:p>
            <a:pPr algn="ctr"/>
            <a:r>
              <a:rPr lang="ko-KR" altLang="en-US" sz="1600" b="1" dirty="0"/>
              <a:t>이한솔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9570390" y="3907292"/>
            <a:ext cx="233604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/>
              <a:t>팀원</a:t>
            </a:r>
            <a:endParaRPr lang="en-US" altLang="ko-KR" sz="1400" b="1" dirty="0"/>
          </a:p>
          <a:p>
            <a:pPr algn="ctr"/>
            <a:r>
              <a:rPr lang="ko-KR" altLang="en-US" sz="1600" b="1" dirty="0"/>
              <a:t>김범우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427951" y="4842173"/>
            <a:ext cx="239067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유저</a:t>
            </a:r>
            <a:r>
              <a:rPr lang="en-US" altLang="ko-KR" sz="1400" dirty="0"/>
              <a:t>/</a:t>
            </a:r>
            <a:r>
              <a:rPr lang="ko-KR" altLang="en-US" sz="1400" dirty="0"/>
              <a:t>관리자 관리</a:t>
            </a: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고객 예약 관리</a:t>
            </a: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테스트</a:t>
            </a:r>
            <a:r>
              <a:rPr lang="en-US" altLang="ko-KR" sz="1400" dirty="0"/>
              <a:t>/</a:t>
            </a:r>
            <a:r>
              <a:rPr lang="ko-KR" altLang="en-US" sz="1400" dirty="0"/>
              <a:t>보완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2788312" y="4816755"/>
            <a:ext cx="252128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디자이너 관리</a:t>
            </a: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자격증</a:t>
            </a:r>
            <a:r>
              <a:rPr lang="en-US" altLang="ko-KR" sz="1400" dirty="0"/>
              <a:t>/</a:t>
            </a:r>
            <a:r>
              <a:rPr lang="ko-KR" altLang="en-US" sz="1400" dirty="0"/>
              <a:t>스타일</a:t>
            </a: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디자이너 예약 관리</a:t>
            </a: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서버 구축</a:t>
            </a:r>
            <a:r>
              <a:rPr lang="en-US" altLang="ko-KR" sz="1400" dirty="0"/>
              <a:t>/</a:t>
            </a:r>
            <a:r>
              <a:rPr lang="ko-KR" altLang="en-US" sz="1400" dirty="0"/>
              <a:t>배포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5140154" y="4823511"/>
            <a:ext cx="215935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메인페이지</a:t>
            </a:r>
            <a:r>
              <a:rPr lang="en-US" altLang="ko-KR" sz="1400" dirty="0"/>
              <a:t>(</a:t>
            </a:r>
            <a:r>
              <a:rPr lang="ko-KR" altLang="en-US" sz="1400" dirty="0"/>
              <a:t>지도</a:t>
            </a:r>
            <a:r>
              <a:rPr lang="en-US" altLang="ko-KR" sz="1400" dirty="0"/>
              <a:t>Map)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FAQ(</a:t>
            </a:r>
            <a:r>
              <a:rPr lang="ko-KR" altLang="en-US" sz="1400" dirty="0"/>
              <a:t>챗봇</a:t>
            </a:r>
            <a:r>
              <a:rPr lang="en-US" altLang="ko-KR" sz="14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공지사항</a:t>
            </a: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</p:txBody>
      </p:sp>
      <p:sp>
        <p:nvSpPr>
          <p:cNvPr id="43" name="TextBox 42"/>
          <p:cNvSpPr txBox="1"/>
          <p:nvPr/>
        </p:nvSpPr>
        <p:spPr>
          <a:xfrm>
            <a:off x="7434846" y="4823511"/>
            <a:ext cx="200701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리뷰 관리</a:t>
            </a: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err="1"/>
              <a:t>헤어메뉴</a:t>
            </a:r>
            <a:r>
              <a:rPr lang="en-US" altLang="ko-KR" sz="1400" dirty="0"/>
              <a:t> </a:t>
            </a:r>
            <a:r>
              <a:rPr lang="ko-KR" altLang="en-US" sz="1400" dirty="0"/>
              <a:t>관리</a:t>
            </a: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좋아요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9745994" y="4816755"/>
            <a:ext cx="233604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/>
              <a:t>※ </a:t>
            </a:r>
            <a:r>
              <a:rPr lang="ko-KR" altLang="en-US" sz="900" dirty="0"/>
              <a:t>취업으로 인한 프로젝트 중도하차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2199" y="779181"/>
            <a:ext cx="11687559" cy="725372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D464A-C4DD-4E04-AB5D-95B31C8BBD9A}" type="slidenum">
              <a:rPr lang="ko-KR" altLang="en-US" smtClean="0"/>
              <a:t>9</a:t>
            </a:fld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0425341-49D5-5F11-9B99-A5AEE2412074}"/>
              </a:ext>
            </a:extLst>
          </p:cNvPr>
          <p:cNvSpPr txBox="1"/>
          <p:nvPr/>
        </p:nvSpPr>
        <p:spPr>
          <a:xfrm>
            <a:off x="427951" y="6413698"/>
            <a:ext cx="23906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* </a:t>
            </a:r>
            <a:r>
              <a:rPr lang="ko-KR" altLang="en-US" sz="1400" dirty="0"/>
              <a:t>공통 </a:t>
            </a:r>
            <a:r>
              <a:rPr lang="en-US" altLang="ko-KR" sz="1400" dirty="0"/>
              <a:t>: DB</a:t>
            </a:r>
            <a:r>
              <a:rPr lang="ko-KR" altLang="en-US" sz="1400" dirty="0"/>
              <a:t>모델링</a:t>
            </a:r>
          </a:p>
        </p:txBody>
      </p:sp>
    </p:spTree>
    <p:extLst>
      <p:ext uri="{BB962C8B-B14F-4D97-AF65-F5344CB8AC3E}">
        <p14:creationId xmlns:p14="http://schemas.microsoft.com/office/powerpoint/2010/main" val="32683007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834</TotalTime>
  <Words>1828</Words>
  <Application>Microsoft Office PowerPoint</Application>
  <PresentationFormat>와이드스크린</PresentationFormat>
  <Paragraphs>1065</Paragraphs>
  <Slides>28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2" baseType="lpstr">
      <vt:lpstr>맑은 고딕</vt:lpstr>
      <vt:lpstr>함초롬바탕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sol han</dc:creator>
  <cp:lastModifiedBy>JO ARA</cp:lastModifiedBy>
  <cp:revision>91</cp:revision>
  <dcterms:created xsi:type="dcterms:W3CDTF">2022-08-17T05:56:47Z</dcterms:created>
  <dcterms:modified xsi:type="dcterms:W3CDTF">2022-08-18T17:15:53Z</dcterms:modified>
</cp:coreProperties>
</file>